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28" d="100"/>
          <a:sy n="128" d="100"/>
        </p:scale>
        <p:origin x="1450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72B5F-D3E1-4214-BB62-B9A72A8DD8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1866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685AF-ADE6-48A1-8DFD-04890CD8C7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5687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AAB9F-0AAA-4986-B7BD-E2740B7326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4738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DF5248-7253-466A-AA6F-5FA97F3518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3390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4AC125-1DA7-47F4-AB9E-1C118CC87A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5331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1CB675-E3EC-4B29-B6EA-40926B8A7E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8333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EBE72-D739-4633-8394-7ABC41C9DE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5403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F29D44-DF5B-470E-9829-17DF6675B7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5458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DBFFC1-E32B-4543-8F41-68B7F9E6F4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577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E680C-6087-4956-997B-D0B2AC8396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428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2C7F51-63B7-4F7D-8495-C7FCFC44BE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2922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6E64D15-A32F-4115-A02E-19473FBEF5F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altLang="en-US" sz="3600" dirty="0" err="1" smtClean="0"/>
              <a:t>Schwannoma</a:t>
            </a:r>
            <a:r>
              <a:rPr lang="sk-SK" altLang="en-US" sz="3600" dirty="0" smtClean="0"/>
              <a:t> </a:t>
            </a:r>
            <a:r>
              <a:rPr lang="sk-SK" altLang="en-US" sz="3600" dirty="0" err="1"/>
              <a:t>nervi</a:t>
            </a:r>
            <a:r>
              <a:rPr lang="sk-SK" altLang="en-US" sz="3600" dirty="0"/>
              <a:t> </a:t>
            </a:r>
            <a:r>
              <a:rPr lang="sk-SK" altLang="en-US" sz="3600" dirty="0" err="1"/>
              <a:t>vestibulocochlearis</a:t>
            </a:r>
            <a:r>
              <a:rPr lang="sk-SK" altLang="en-US" sz="3600" dirty="0"/>
              <a:t/>
            </a:r>
            <a:br>
              <a:rPr lang="sk-SK" altLang="en-US" sz="3600" dirty="0"/>
            </a:br>
            <a:r>
              <a:rPr lang="sk-SK" altLang="en-US" sz="3200" b="1" i="1" dirty="0" err="1" smtClean="0"/>
              <a:t>Patogenesis</a:t>
            </a:r>
            <a:endParaRPr lang="cs-CZ" altLang="en-US" sz="3200" b="1" i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k-SK" altLang="en-US" sz="2800" dirty="0" err="1" smtClean="0"/>
              <a:t>It</a:t>
            </a:r>
            <a:r>
              <a:rPr lang="sk-SK" altLang="en-US" sz="2800" dirty="0" smtClean="0"/>
              <a:t> </a:t>
            </a:r>
            <a:r>
              <a:rPr lang="sk-SK" altLang="en-US" sz="2800" dirty="0" err="1" smtClean="0"/>
              <a:t>grows</a:t>
            </a:r>
            <a:r>
              <a:rPr lang="sk-SK" altLang="en-US" sz="2800" dirty="0" smtClean="0"/>
              <a:t> </a:t>
            </a:r>
            <a:r>
              <a:rPr lang="sk-SK" altLang="en-US" sz="2800" dirty="0" err="1" smtClean="0"/>
              <a:t>from</a:t>
            </a:r>
            <a:r>
              <a:rPr lang="sk-SK" altLang="en-US" sz="2800" dirty="0" smtClean="0"/>
              <a:t> </a:t>
            </a:r>
            <a:r>
              <a:rPr lang="sk-SK" altLang="en-US" sz="2800" dirty="0" err="1" smtClean="0"/>
              <a:t>Schwann</a:t>
            </a:r>
            <a:r>
              <a:rPr lang="sk-SK" altLang="en-US" sz="2800" dirty="0" smtClean="0"/>
              <a:t> </a:t>
            </a:r>
            <a:r>
              <a:rPr lang="sk-SK" altLang="en-US" sz="2800" dirty="0" err="1" smtClean="0"/>
              <a:t>cells</a:t>
            </a:r>
            <a:r>
              <a:rPr lang="sk-SK" altLang="en-US" sz="2800" dirty="0" smtClean="0"/>
              <a:t> of </a:t>
            </a:r>
            <a:r>
              <a:rPr lang="sk-SK" altLang="en-US" sz="2800" dirty="0" err="1" smtClean="0"/>
              <a:t>upper</a:t>
            </a:r>
            <a:r>
              <a:rPr lang="sk-SK" altLang="en-US" sz="2800" dirty="0" smtClean="0"/>
              <a:t> </a:t>
            </a:r>
            <a:r>
              <a:rPr lang="sk-SK" altLang="en-US" sz="2800" dirty="0" err="1" smtClean="0"/>
              <a:t>vestibular</a:t>
            </a:r>
            <a:r>
              <a:rPr lang="sk-SK" altLang="en-US" sz="2800" dirty="0" smtClean="0"/>
              <a:t> nerv </a:t>
            </a:r>
            <a:r>
              <a:rPr lang="sk-SK" altLang="en-US" sz="2800" dirty="0"/>
              <a:t>– </a:t>
            </a:r>
            <a:r>
              <a:rPr lang="sk-SK" altLang="en-US" sz="2800" dirty="0" err="1" smtClean="0"/>
              <a:t>schwannoma</a:t>
            </a:r>
            <a:endParaRPr lang="sk-SK" altLang="en-US" sz="2800" dirty="0"/>
          </a:p>
          <a:p>
            <a:pPr>
              <a:lnSpc>
                <a:spcPct val="90000"/>
              </a:lnSpc>
            </a:pPr>
            <a:r>
              <a:rPr lang="sk-SK" altLang="en-US" sz="2800" dirty="0" err="1" smtClean="0"/>
              <a:t>It</a:t>
            </a:r>
            <a:r>
              <a:rPr lang="sk-SK" altLang="en-US" sz="2800" dirty="0" smtClean="0"/>
              <a:t> </a:t>
            </a:r>
            <a:r>
              <a:rPr lang="sk-SK" altLang="en-US" sz="2800" dirty="0" err="1" smtClean="0"/>
              <a:t>grows</a:t>
            </a:r>
            <a:r>
              <a:rPr lang="sk-SK" altLang="en-US" sz="2800" dirty="0" smtClean="0"/>
              <a:t> in </a:t>
            </a:r>
            <a:r>
              <a:rPr lang="sk-SK" altLang="en-US" sz="2800" dirty="0" err="1" smtClean="0"/>
              <a:t>the</a:t>
            </a:r>
            <a:r>
              <a:rPr lang="sk-SK" altLang="en-US" sz="2800" dirty="0" smtClean="0"/>
              <a:t> </a:t>
            </a:r>
            <a:r>
              <a:rPr lang="sk-SK" altLang="en-US" sz="2800" dirty="0" err="1" smtClean="0"/>
              <a:t>internal</a:t>
            </a:r>
            <a:r>
              <a:rPr lang="sk-SK" altLang="en-US" sz="2800" dirty="0" smtClean="0"/>
              <a:t> </a:t>
            </a:r>
            <a:r>
              <a:rPr lang="sk-SK" altLang="en-US" sz="2800" dirty="0" err="1" smtClean="0"/>
              <a:t>auditory</a:t>
            </a:r>
            <a:r>
              <a:rPr lang="sk-SK" altLang="en-US" sz="2800" dirty="0" smtClean="0"/>
              <a:t> </a:t>
            </a:r>
            <a:r>
              <a:rPr lang="sk-SK" altLang="en-US" sz="2800" dirty="0" err="1" smtClean="0"/>
              <a:t>meatus</a:t>
            </a:r>
            <a:r>
              <a:rPr lang="sk-SK" altLang="en-US" sz="2800" dirty="0" smtClean="0"/>
              <a:t> </a:t>
            </a:r>
            <a:r>
              <a:rPr lang="sk-SK" altLang="en-US" sz="2800" dirty="0" err="1" smtClean="0"/>
              <a:t>towards</a:t>
            </a:r>
            <a:r>
              <a:rPr lang="sk-SK" altLang="en-US" sz="2800" dirty="0" smtClean="0"/>
              <a:t> </a:t>
            </a:r>
            <a:r>
              <a:rPr lang="sk-SK" altLang="en-US" sz="2800" dirty="0" err="1" smtClean="0"/>
              <a:t>pontocerebelar</a:t>
            </a:r>
            <a:r>
              <a:rPr lang="sk-SK" altLang="en-US" sz="2800" dirty="0" smtClean="0"/>
              <a:t> </a:t>
            </a:r>
            <a:r>
              <a:rPr lang="sk-SK" altLang="en-US" sz="2800" dirty="0" err="1" smtClean="0"/>
              <a:t>cistern</a:t>
            </a:r>
            <a:endParaRPr lang="sk-SK" altLang="en-US" sz="2800" dirty="0"/>
          </a:p>
          <a:p>
            <a:pPr>
              <a:lnSpc>
                <a:spcPct val="90000"/>
              </a:lnSpc>
            </a:pPr>
            <a:r>
              <a:rPr lang="sk-SK" altLang="en-US" sz="2800" dirty="0" err="1" smtClean="0"/>
              <a:t>Staging</a:t>
            </a:r>
            <a:r>
              <a:rPr lang="sk-SK" altLang="en-US" sz="2800" dirty="0" smtClean="0"/>
              <a:t> </a:t>
            </a:r>
            <a:r>
              <a:rPr lang="sk-SK" altLang="en-US" sz="2800" dirty="0" err="1" smtClean="0"/>
              <a:t>according</a:t>
            </a:r>
            <a:r>
              <a:rPr lang="sk-SK" altLang="en-US" sz="2800" dirty="0" smtClean="0"/>
              <a:t> to </a:t>
            </a:r>
            <a:r>
              <a:rPr lang="sk-SK" altLang="en-US" sz="2800" dirty="0" err="1" smtClean="0"/>
              <a:t>size</a:t>
            </a:r>
            <a:endParaRPr lang="sk-SK" altLang="en-US" sz="2800" dirty="0"/>
          </a:p>
          <a:p>
            <a:pPr lvl="1">
              <a:lnSpc>
                <a:spcPct val="90000"/>
              </a:lnSpc>
            </a:pPr>
            <a:r>
              <a:rPr lang="sk-SK" altLang="en-US" sz="2400" dirty="0" err="1" smtClean="0"/>
              <a:t>Small</a:t>
            </a:r>
            <a:r>
              <a:rPr lang="sk-SK" altLang="en-US" sz="2400" dirty="0" smtClean="0"/>
              <a:t> </a:t>
            </a:r>
            <a:r>
              <a:rPr lang="sk-SK" altLang="en-US" sz="2400" dirty="0" err="1" smtClean="0"/>
              <a:t>intrameatal</a:t>
            </a:r>
            <a:r>
              <a:rPr lang="sk-SK" altLang="en-US" sz="2400" dirty="0" smtClean="0"/>
              <a:t> (</a:t>
            </a:r>
            <a:r>
              <a:rPr lang="sk-SK" altLang="en-US" sz="2400" dirty="0" err="1" smtClean="0"/>
              <a:t>up</a:t>
            </a:r>
            <a:r>
              <a:rPr lang="sk-SK" altLang="en-US" sz="2400" dirty="0" smtClean="0"/>
              <a:t> to </a:t>
            </a:r>
            <a:r>
              <a:rPr lang="sk-SK" altLang="en-US" sz="2400" dirty="0"/>
              <a:t>1cm)</a:t>
            </a:r>
          </a:p>
          <a:p>
            <a:pPr lvl="1">
              <a:lnSpc>
                <a:spcPct val="90000"/>
              </a:lnSpc>
            </a:pPr>
            <a:r>
              <a:rPr lang="sk-SK" altLang="en-US" sz="2400" dirty="0" err="1" smtClean="0"/>
              <a:t>Midsize</a:t>
            </a:r>
            <a:r>
              <a:rPr lang="sk-SK" altLang="en-US" sz="2400" dirty="0" smtClean="0"/>
              <a:t> (</a:t>
            </a:r>
            <a:r>
              <a:rPr lang="sk-SK" altLang="en-US" sz="2400" dirty="0" err="1" smtClean="0"/>
              <a:t>up</a:t>
            </a:r>
            <a:r>
              <a:rPr lang="sk-SK" altLang="en-US" sz="2400" dirty="0" smtClean="0"/>
              <a:t> to </a:t>
            </a:r>
            <a:r>
              <a:rPr lang="sk-SK" altLang="en-US" sz="2400" dirty="0"/>
              <a:t>2,5cm)</a:t>
            </a:r>
          </a:p>
          <a:p>
            <a:pPr lvl="1">
              <a:lnSpc>
                <a:spcPct val="90000"/>
              </a:lnSpc>
            </a:pPr>
            <a:r>
              <a:rPr lang="sk-SK" altLang="en-US" sz="2400" dirty="0" smtClean="0"/>
              <a:t>Big </a:t>
            </a:r>
            <a:r>
              <a:rPr lang="sk-SK" altLang="en-US" sz="2400" dirty="0"/>
              <a:t>(2,5-4cm)</a:t>
            </a:r>
          </a:p>
          <a:p>
            <a:pPr lvl="1">
              <a:lnSpc>
                <a:spcPct val="90000"/>
              </a:lnSpc>
            </a:pPr>
            <a:r>
              <a:rPr lang="sk-SK" altLang="en-US" sz="2400" dirty="0" err="1" smtClean="0"/>
              <a:t>Giant</a:t>
            </a:r>
            <a:endParaRPr lang="cs-CZ" altLang="en-US" sz="24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altLang="en-US" sz="3600" dirty="0" err="1" smtClean="0"/>
              <a:t>Schwannoma</a:t>
            </a:r>
            <a:r>
              <a:rPr lang="sk-SK" altLang="en-US" sz="3600" dirty="0" smtClean="0"/>
              <a:t> </a:t>
            </a:r>
            <a:r>
              <a:rPr lang="sk-SK" altLang="en-US" sz="3600" dirty="0" err="1"/>
              <a:t>nervi</a:t>
            </a:r>
            <a:r>
              <a:rPr lang="sk-SK" altLang="en-US" sz="3600" dirty="0"/>
              <a:t> </a:t>
            </a:r>
            <a:r>
              <a:rPr lang="sk-SK" altLang="en-US" sz="3600" dirty="0" err="1"/>
              <a:t>vestibulocochlearis</a:t>
            </a:r>
            <a:r>
              <a:rPr lang="sk-SK" altLang="en-US" sz="3600" dirty="0"/>
              <a:t/>
            </a:r>
            <a:br>
              <a:rPr lang="sk-SK" altLang="en-US" sz="3600" dirty="0"/>
            </a:br>
            <a:r>
              <a:rPr lang="sk-SK" altLang="en-US" sz="3600" dirty="0" err="1" smtClean="0"/>
              <a:t>S</a:t>
            </a:r>
            <a:r>
              <a:rPr lang="sk-SK" altLang="en-US" sz="3200" b="1" i="1" dirty="0" err="1" smtClean="0"/>
              <a:t>ymptomatology</a:t>
            </a:r>
            <a:endParaRPr lang="cs-CZ" altLang="en-US" sz="3200" b="1" i="1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k-SK" altLang="en-US" sz="2400" b="1" dirty="0" err="1" smtClean="0"/>
              <a:t>Hearing</a:t>
            </a:r>
            <a:r>
              <a:rPr lang="sk-SK" altLang="en-US" sz="2400" b="1" dirty="0" smtClean="0"/>
              <a:t> </a:t>
            </a:r>
            <a:r>
              <a:rPr lang="sk-SK" altLang="en-US" sz="2400" b="1" dirty="0" err="1" smtClean="0"/>
              <a:t>loss</a:t>
            </a:r>
            <a:endParaRPr lang="sk-SK" altLang="en-US" sz="2400" b="1" dirty="0"/>
          </a:p>
          <a:p>
            <a:pPr lvl="1">
              <a:lnSpc>
                <a:spcPct val="90000"/>
              </a:lnSpc>
            </a:pPr>
            <a:r>
              <a:rPr lang="sk-SK" altLang="en-US" sz="2000" dirty="0" err="1" smtClean="0"/>
              <a:t>Any</a:t>
            </a:r>
            <a:r>
              <a:rPr lang="sk-SK" altLang="en-US" sz="2000" dirty="0" smtClean="0"/>
              <a:t> </a:t>
            </a:r>
            <a:r>
              <a:rPr lang="sk-SK" altLang="en-US" sz="2000" dirty="0" err="1" smtClean="0"/>
              <a:t>sensorineural</a:t>
            </a:r>
            <a:r>
              <a:rPr lang="sk-SK" altLang="en-US" sz="2000" dirty="0" smtClean="0"/>
              <a:t> </a:t>
            </a:r>
            <a:r>
              <a:rPr lang="sk-SK" altLang="en-US" sz="2000" dirty="0" err="1" smtClean="0"/>
              <a:t>hearing</a:t>
            </a:r>
            <a:r>
              <a:rPr lang="sk-SK" altLang="en-US" sz="2000" dirty="0" smtClean="0"/>
              <a:t> los </a:t>
            </a:r>
            <a:r>
              <a:rPr lang="sk-SK" altLang="en-US" sz="2000" dirty="0" err="1" smtClean="0"/>
              <a:t>may</a:t>
            </a:r>
            <a:r>
              <a:rPr lang="sk-SK" altLang="en-US" sz="2000" dirty="0" smtClean="0"/>
              <a:t> </a:t>
            </a:r>
            <a:r>
              <a:rPr lang="sk-SK" altLang="en-US" sz="2000" dirty="0" err="1" smtClean="0"/>
              <a:t>be</a:t>
            </a:r>
            <a:r>
              <a:rPr lang="sk-SK" altLang="en-US" sz="2000" dirty="0" smtClean="0"/>
              <a:t> </a:t>
            </a:r>
            <a:r>
              <a:rPr lang="sk-SK" altLang="en-US" sz="2000" dirty="0" err="1" smtClean="0"/>
              <a:t>the</a:t>
            </a:r>
            <a:r>
              <a:rPr lang="sk-SK" altLang="en-US" sz="2000" dirty="0" smtClean="0"/>
              <a:t> </a:t>
            </a:r>
            <a:r>
              <a:rPr lang="sk-SK" altLang="en-US" sz="2000" dirty="0" err="1" smtClean="0"/>
              <a:t>sign</a:t>
            </a:r>
            <a:r>
              <a:rPr lang="sk-SK" altLang="en-US" sz="2000" dirty="0" smtClean="0"/>
              <a:t> of </a:t>
            </a:r>
            <a:br>
              <a:rPr lang="sk-SK" altLang="en-US" sz="2000" dirty="0" smtClean="0"/>
            </a:br>
            <a:r>
              <a:rPr lang="sk-SK" altLang="en-US" sz="2000" dirty="0" err="1" smtClean="0"/>
              <a:t>schwannoma</a:t>
            </a:r>
            <a:r>
              <a:rPr lang="sk-SK" altLang="en-US" sz="2000" dirty="0" smtClean="0"/>
              <a:t> </a:t>
            </a:r>
            <a:r>
              <a:rPr lang="sk-SK" altLang="en-US" sz="2000" dirty="0" err="1"/>
              <a:t>n.VIII</a:t>
            </a:r>
            <a:endParaRPr lang="sk-SK" altLang="en-US" sz="2000" dirty="0"/>
          </a:p>
          <a:p>
            <a:pPr>
              <a:lnSpc>
                <a:spcPct val="90000"/>
              </a:lnSpc>
            </a:pPr>
            <a:r>
              <a:rPr lang="sk-SK" altLang="en-US" sz="2400" b="1" dirty="0" err="1"/>
              <a:t>Tinnitus</a:t>
            </a:r>
            <a:endParaRPr lang="sk-SK" altLang="en-US" sz="2400" b="1" dirty="0"/>
          </a:p>
          <a:p>
            <a:pPr lvl="1">
              <a:lnSpc>
                <a:spcPct val="90000"/>
              </a:lnSpc>
            </a:pPr>
            <a:r>
              <a:rPr lang="sk-SK" altLang="en-US" sz="2000" dirty="0" smtClean="0"/>
              <a:t>Majority of </a:t>
            </a:r>
            <a:r>
              <a:rPr lang="sk-SK" altLang="en-US" sz="2000" dirty="0" err="1" smtClean="0"/>
              <a:t>patients</a:t>
            </a:r>
            <a:r>
              <a:rPr lang="sk-SK" altLang="en-US" sz="2000" dirty="0" smtClean="0"/>
              <a:t> </a:t>
            </a:r>
            <a:r>
              <a:rPr lang="sk-SK" altLang="en-US" sz="2000" dirty="0" err="1" smtClean="0"/>
              <a:t>suffer</a:t>
            </a:r>
            <a:r>
              <a:rPr lang="sk-SK" altLang="en-US" sz="2000" dirty="0" smtClean="0"/>
              <a:t> </a:t>
            </a:r>
            <a:r>
              <a:rPr lang="sk-SK" altLang="en-US" sz="2000" dirty="0" err="1" smtClean="0"/>
              <a:t>from</a:t>
            </a:r>
            <a:r>
              <a:rPr lang="sk-SK" altLang="en-US" sz="2000" dirty="0" smtClean="0"/>
              <a:t> </a:t>
            </a:r>
            <a:r>
              <a:rPr lang="sk-SK" altLang="en-US" sz="2000" dirty="0" err="1" smtClean="0"/>
              <a:t>tinnitus</a:t>
            </a:r>
            <a:endParaRPr lang="sk-SK" altLang="en-US" sz="2000" dirty="0"/>
          </a:p>
          <a:p>
            <a:pPr>
              <a:lnSpc>
                <a:spcPct val="90000"/>
              </a:lnSpc>
            </a:pPr>
            <a:r>
              <a:rPr lang="sk-SK" altLang="en-US" sz="2400" b="1" dirty="0" err="1" smtClean="0"/>
              <a:t>Vestibular</a:t>
            </a:r>
            <a:r>
              <a:rPr lang="sk-SK" altLang="en-US" sz="2400" b="1" dirty="0" smtClean="0"/>
              <a:t> </a:t>
            </a:r>
            <a:r>
              <a:rPr lang="sk-SK" altLang="en-US" sz="2400" b="1" dirty="0" err="1" smtClean="0"/>
              <a:t>symptomatology</a:t>
            </a:r>
            <a:endParaRPr lang="sk-SK" altLang="en-US" sz="2400" b="1" dirty="0"/>
          </a:p>
          <a:p>
            <a:pPr lvl="1">
              <a:lnSpc>
                <a:spcPct val="90000"/>
              </a:lnSpc>
            </a:pPr>
            <a:r>
              <a:rPr lang="sk-SK" altLang="en-US" sz="2000" dirty="0" err="1" smtClean="0"/>
              <a:t>There</a:t>
            </a:r>
            <a:r>
              <a:rPr lang="sk-SK" altLang="en-US" sz="2000" dirty="0" smtClean="0"/>
              <a:t> </a:t>
            </a:r>
            <a:r>
              <a:rPr lang="sk-SK" altLang="en-US" sz="2000" dirty="0" err="1" smtClean="0"/>
              <a:t>use</a:t>
            </a:r>
            <a:r>
              <a:rPr lang="sk-SK" altLang="en-US" sz="2000" dirty="0" smtClean="0"/>
              <a:t> to </a:t>
            </a:r>
            <a:r>
              <a:rPr lang="sk-SK" altLang="en-US" sz="2000" dirty="0" err="1" smtClean="0"/>
              <a:t>be</a:t>
            </a:r>
            <a:r>
              <a:rPr lang="sk-SK" altLang="en-US" sz="2000" dirty="0" smtClean="0"/>
              <a:t> a </a:t>
            </a:r>
            <a:r>
              <a:rPr lang="sk-SK" altLang="en-US" sz="2000" dirty="0" err="1" smtClean="0"/>
              <a:t>period</a:t>
            </a:r>
            <a:r>
              <a:rPr lang="sk-SK" altLang="en-US" sz="2000" dirty="0" smtClean="0"/>
              <a:t> of </a:t>
            </a:r>
            <a:r>
              <a:rPr lang="sk-SK" altLang="en-US" sz="2000" dirty="0" err="1" smtClean="0"/>
              <a:t>vestibular</a:t>
            </a:r>
            <a:r>
              <a:rPr lang="sk-SK" altLang="en-US" sz="2000" dirty="0" smtClean="0"/>
              <a:t> </a:t>
            </a:r>
            <a:r>
              <a:rPr lang="sk-SK" altLang="en-US" sz="2000" dirty="0" err="1" smtClean="0"/>
              <a:t>symptomatology</a:t>
            </a:r>
            <a:r>
              <a:rPr lang="sk-SK" altLang="en-US" sz="2000" dirty="0" smtClean="0"/>
              <a:t> </a:t>
            </a:r>
            <a:r>
              <a:rPr lang="sk-SK" altLang="en-US" sz="2000" dirty="0" err="1" smtClean="0"/>
              <a:t>patient</a:t>
            </a:r>
            <a:r>
              <a:rPr lang="sk-SK" altLang="en-US" sz="2000" dirty="0" smtClean="0"/>
              <a:t> </a:t>
            </a:r>
            <a:r>
              <a:rPr lang="sk-SK" altLang="en-US" sz="2000" dirty="0" err="1" smtClean="0"/>
              <a:t>may</a:t>
            </a:r>
            <a:r>
              <a:rPr lang="sk-SK" altLang="en-US" sz="2000" dirty="0" smtClean="0"/>
              <a:t> </a:t>
            </a:r>
            <a:r>
              <a:rPr lang="sk-SK" altLang="en-US" sz="2000" dirty="0" err="1" smtClean="0"/>
              <a:t>forget</a:t>
            </a:r>
            <a:r>
              <a:rPr lang="sk-SK" altLang="en-US" sz="2000" dirty="0" smtClean="0"/>
              <a:t> </a:t>
            </a:r>
            <a:r>
              <a:rPr lang="sk-SK" altLang="en-US" sz="2000" dirty="0" err="1" smtClean="0"/>
              <a:t>because</a:t>
            </a:r>
            <a:r>
              <a:rPr lang="sk-SK" altLang="en-US" sz="2000" dirty="0" smtClean="0"/>
              <a:t> of </a:t>
            </a:r>
            <a:r>
              <a:rPr lang="sk-SK" altLang="en-US" sz="2000" dirty="0" err="1" smtClean="0"/>
              <a:t>adaptation</a:t>
            </a:r>
            <a:endParaRPr lang="sk-SK" altLang="en-US" sz="2400" b="1" dirty="0" smtClean="0"/>
          </a:p>
          <a:p>
            <a:pPr>
              <a:lnSpc>
                <a:spcPct val="90000"/>
              </a:lnSpc>
            </a:pPr>
            <a:r>
              <a:rPr lang="sk-SK" altLang="en-US" sz="2400" b="1" dirty="0" err="1" smtClean="0"/>
              <a:t>Faciel</a:t>
            </a:r>
            <a:r>
              <a:rPr lang="sk-SK" altLang="en-US" sz="2400" b="1" dirty="0" smtClean="0"/>
              <a:t> nerve </a:t>
            </a:r>
            <a:r>
              <a:rPr lang="sk-SK" altLang="en-US" sz="2400" b="1" dirty="0" err="1" smtClean="0"/>
              <a:t>dysfunction</a:t>
            </a:r>
            <a:endParaRPr lang="sk-SK" altLang="en-US" sz="2400" b="1" dirty="0" smtClean="0"/>
          </a:p>
          <a:p>
            <a:pPr lvl="1">
              <a:lnSpc>
                <a:spcPct val="90000"/>
              </a:lnSpc>
            </a:pPr>
            <a:r>
              <a:rPr lang="sk-SK" altLang="en-US" sz="2000" dirty="0" err="1" smtClean="0"/>
              <a:t>Very</a:t>
            </a:r>
            <a:r>
              <a:rPr lang="sk-SK" altLang="en-US" sz="2000" dirty="0" smtClean="0"/>
              <a:t> </a:t>
            </a:r>
            <a:r>
              <a:rPr lang="sk-SK" altLang="en-US" sz="2000" dirty="0" err="1" smtClean="0"/>
              <a:t>rare</a:t>
            </a:r>
            <a:r>
              <a:rPr lang="sk-SK" altLang="en-US" sz="2000" dirty="0" smtClean="0"/>
              <a:t> in </a:t>
            </a:r>
            <a:r>
              <a:rPr lang="sk-SK" altLang="en-US" sz="2000" dirty="0" err="1" smtClean="0"/>
              <a:t>the</a:t>
            </a:r>
            <a:r>
              <a:rPr lang="sk-SK" altLang="en-US" sz="2000" dirty="0" smtClean="0"/>
              <a:t> </a:t>
            </a:r>
            <a:r>
              <a:rPr lang="sk-SK" altLang="en-US" sz="2000" dirty="0" err="1" smtClean="0"/>
              <a:t>diagnostic</a:t>
            </a:r>
            <a:r>
              <a:rPr lang="sk-SK" altLang="en-US" sz="2000" dirty="0" smtClean="0"/>
              <a:t> </a:t>
            </a:r>
            <a:r>
              <a:rPr lang="sk-SK" altLang="en-US" sz="2000" dirty="0" err="1" smtClean="0"/>
              <a:t>period</a:t>
            </a:r>
            <a:endParaRPr lang="sk-SK" altLang="en-US" sz="2000" dirty="0"/>
          </a:p>
          <a:p>
            <a:pPr>
              <a:lnSpc>
                <a:spcPct val="90000"/>
              </a:lnSpc>
            </a:pPr>
            <a:r>
              <a:rPr lang="sk-SK" altLang="en-US" sz="2400" b="1" dirty="0" err="1" smtClean="0"/>
              <a:t>Symptomatology</a:t>
            </a:r>
            <a:r>
              <a:rPr lang="sk-SK" altLang="en-US" sz="2400" b="1" dirty="0" smtClean="0"/>
              <a:t> </a:t>
            </a:r>
            <a:r>
              <a:rPr lang="sk-SK" altLang="en-US" sz="2400" b="1" dirty="0" err="1" smtClean="0"/>
              <a:t>from</a:t>
            </a:r>
            <a:r>
              <a:rPr lang="sk-SK" altLang="en-US" sz="2400" b="1" dirty="0" smtClean="0"/>
              <a:t> </a:t>
            </a:r>
            <a:r>
              <a:rPr lang="sk-SK" altLang="en-US" sz="2400" b="1" dirty="0" err="1" smtClean="0"/>
              <a:t>the</a:t>
            </a:r>
            <a:r>
              <a:rPr lang="sk-SK" altLang="en-US" sz="2400" b="1" dirty="0" smtClean="0"/>
              <a:t> </a:t>
            </a:r>
            <a:r>
              <a:rPr lang="sk-SK" altLang="en-US" sz="2400" b="1" dirty="0" err="1" smtClean="0"/>
              <a:t>brain</a:t>
            </a:r>
            <a:r>
              <a:rPr lang="sk-SK" altLang="en-US" sz="2400" b="1" dirty="0" smtClean="0"/>
              <a:t> </a:t>
            </a:r>
            <a:r>
              <a:rPr lang="sk-SK" altLang="en-US" sz="2400" b="1" dirty="0" err="1" smtClean="0"/>
              <a:t>stem</a:t>
            </a:r>
            <a:r>
              <a:rPr lang="sk-SK" altLang="en-US" sz="2400" b="1" dirty="0" smtClean="0"/>
              <a:t> </a:t>
            </a:r>
            <a:r>
              <a:rPr lang="sk-SK" altLang="en-US" sz="2400" b="1" dirty="0" err="1" smtClean="0"/>
              <a:t>oppression</a:t>
            </a:r>
            <a:endParaRPr lang="sk-SK" altLang="en-US" sz="2400" b="1" dirty="0"/>
          </a:p>
          <a:p>
            <a:pPr lvl="1">
              <a:lnSpc>
                <a:spcPct val="90000"/>
              </a:lnSpc>
            </a:pPr>
            <a:r>
              <a:rPr lang="sk-SK" altLang="en-US" sz="2000" dirty="0" smtClean="0"/>
              <a:t>Terminal </a:t>
            </a:r>
            <a:r>
              <a:rPr lang="sk-SK" altLang="en-US" sz="2000" dirty="0" err="1" smtClean="0"/>
              <a:t>stage</a:t>
            </a:r>
            <a:r>
              <a:rPr lang="sk-SK" altLang="en-US" sz="2000" dirty="0" smtClean="0"/>
              <a:t> in </a:t>
            </a:r>
            <a:r>
              <a:rPr lang="sk-SK" altLang="en-US" sz="2000" dirty="0" err="1" smtClean="0"/>
              <a:t>giant</a:t>
            </a:r>
            <a:r>
              <a:rPr lang="sk-SK" altLang="en-US" sz="2000" dirty="0" smtClean="0"/>
              <a:t> </a:t>
            </a:r>
            <a:r>
              <a:rPr lang="sk-SK" altLang="en-US" sz="2000" dirty="0" err="1" smtClean="0"/>
              <a:t>tumors</a:t>
            </a:r>
            <a:endParaRPr lang="cs-CZ" altLang="en-US" sz="20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altLang="en-US" sz="3600" dirty="0" err="1" smtClean="0"/>
              <a:t>Schwannoma</a:t>
            </a:r>
            <a:r>
              <a:rPr lang="sk-SK" altLang="en-US" sz="3600" dirty="0" smtClean="0"/>
              <a:t> </a:t>
            </a:r>
            <a:r>
              <a:rPr lang="sk-SK" altLang="en-US" sz="3600" dirty="0" err="1"/>
              <a:t>nervi</a:t>
            </a:r>
            <a:r>
              <a:rPr lang="sk-SK" altLang="en-US" sz="3600" dirty="0"/>
              <a:t> </a:t>
            </a:r>
            <a:r>
              <a:rPr lang="sk-SK" altLang="en-US" sz="3600" dirty="0" err="1"/>
              <a:t>vestibulocochlearis</a:t>
            </a:r>
            <a:r>
              <a:rPr lang="sk-SK" altLang="en-US" sz="3600" dirty="0"/>
              <a:t/>
            </a:r>
            <a:br>
              <a:rPr lang="sk-SK" altLang="en-US" sz="3600" dirty="0"/>
            </a:br>
            <a:r>
              <a:rPr lang="sk-SK" altLang="en-US" sz="3200" b="1" i="1" dirty="0" err="1" smtClean="0"/>
              <a:t>Diagnosis</a:t>
            </a:r>
            <a:r>
              <a:rPr lang="sk-SK" altLang="en-US" sz="3200" b="1" i="1" dirty="0" smtClean="0"/>
              <a:t> </a:t>
            </a:r>
            <a:endParaRPr lang="cs-CZ" altLang="en-US" sz="3200" b="1" i="1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k-SK" altLang="en-US" sz="2800" dirty="0" err="1" smtClean="0"/>
              <a:t>Imageing</a:t>
            </a:r>
            <a:endParaRPr lang="sk-SK" altLang="en-US" sz="2800" dirty="0"/>
          </a:p>
          <a:p>
            <a:pPr lvl="1">
              <a:lnSpc>
                <a:spcPct val="90000"/>
              </a:lnSpc>
            </a:pPr>
            <a:r>
              <a:rPr lang="sk-SK" altLang="en-US" sz="2400" dirty="0"/>
              <a:t>CT</a:t>
            </a:r>
          </a:p>
          <a:p>
            <a:pPr lvl="1">
              <a:lnSpc>
                <a:spcPct val="90000"/>
              </a:lnSpc>
            </a:pPr>
            <a:r>
              <a:rPr lang="sk-SK" altLang="en-US" sz="2400" b="1" u="sng" dirty="0"/>
              <a:t>MRI – </a:t>
            </a:r>
            <a:r>
              <a:rPr lang="sk-SK" altLang="en-US" sz="2400" b="1" u="sng" dirty="0" err="1" smtClean="0"/>
              <a:t>decisive</a:t>
            </a:r>
            <a:endParaRPr lang="sk-SK" altLang="en-US" sz="2400" b="1" u="sng" dirty="0"/>
          </a:p>
          <a:p>
            <a:pPr>
              <a:lnSpc>
                <a:spcPct val="90000"/>
              </a:lnSpc>
            </a:pPr>
            <a:r>
              <a:rPr lang="sk-SK" altLang="en-US" sz="2800" dirty="0" err="1" smtClean="0"/>
              <a:t>Audiology</a:t>
            </a:r>
            <a:r>
              <a:rPr lang="sk-SK" altLang="en-US" sz="2800" dirty="0" smtClean="0"/>
              <a:t> </a:t>
            </a:r>
            <a:r>
              <a:rPr lang="sk-SK" altLang="en-US" sz="2800" dirty="0" err="1" smtClean="0"/>
              <a:t>tests</a:t>
            </a:r>
            <a:endParaRPr lang="sk-SK" altLang="en-US" sz="2800" dirty="0"/>
          </a:p>
          <a:p>
            <a:pPr>
              <a:lnSpc>
                <a:spcPct val="90000"/>
              </a:lnSpc>
            </a:pPr>
            <a:r>
              <a:rPr lang="sk-SK" altLang="en-US" sz="2800" dirty="0" err="1" smtClean="0"/>
              <a:t>Vestibular</a:t>
            </a:r>
            <a:r>
              <a:rPr lang="sk-SK" altLang="en-US" sz="2800" dirty="0" smtClean="0"/>
              <a:t> </a:t>
            </a:r>
            <a:r>
              <a:rPr lang="sk-SK" altLang="en-US" sz="2800" dirty="0" err="1" smtClean="0"/>
              <a:t>tests</a:t>
            </a:r>
            <a:endParaRPr lang="sk-SK" altLang="en-US" sz="2800" dirty="0"/>
          </a:p>
          <a:p>
            <a:pPr lvl="1">
              <a:lnSpc>
                <a:spcPct val="90000"/>
              </a:lnSpc>
            </a:pPr>
            <a:r>
              <a:rPr lang="sk-SK" altLang="en-US" sz="2400" dirty="0" err="1" smtClean="0"/>
              <a:t>Deterioration</a:t>
            </a:r>
            <a:r>
              <a:rPr lang="sk-SK" altLang="en-US" sz="2400" dirty="0" smtClean="0"/>
              <a:t> or </a:t>
            </a:r>
            <a:r>
              <a:rPr lang="sk-SK" altLang="en-US" sz="2400" dirty="0" err="1" smtClean="0"/>
              <a:t>lost</a:t>
            </a:r>
            <a:r>
              <a:rPr lang="sk-SK" altLang="en-US" sz="2400" dirty="0" smtClean="0"/>
              <a:t> of </a:t>
            </a:r>
            <a:r>
              <a:rPr lang="sk-SK" altLang="en-US" sz="2400" dirty="0" err="1" smtClean="0"/>
              <a:t>vestibular</a:t>
            </a:r>
            <a:r>
              <a:rPr lang="sk-SK" altLang="en-US" sz="2400" dirty="0" smtClean="0"/>
              <a:t> </a:t>
            </a:r>
            <a:r>
              <a:rPr lang="sk-SK" altLang="en-US" sz="2400" dirty="0" err="1" smtClean="0"/>
              <a:t>function</a:t>
            </a:r>
            <a:endParaRPr lang="sk-SK" altLang="en-US" sz="2400" dirty="0"/>
          </a:p>
          <a:p>
            <a:pPr>
              <a:lnSpc>
                <a:spcPct val="90000"/>
              </a:lnSpc>
            </a:pPr>
            <a:r>
              <a:rPr lang="sk-SK" altLang="en-US" sz="2800" dirty="0" err="1" smtClean="0"/>
              <a:t>Neurologic</a:t>
            </a:r>
            <a:r>
              <a:rPr lang="sk-SK" altLang="en-US" sz="2800" dirty="0" smtClean="0"/>
              <a:t> </a:t>
            </a:r>
            <a:r>
              <a:rPr lang="sk-SK" altLang="en-US" sz="2800" dirty="0" err="1" smtClean="0"/>
              <a:t>tests</a:t>
            </a:r>
            <a:endParaRPr lang="sk-SK" altLang="en-US" sz="2800" dirty="0"/>
          </a:p>
          <a:p>
            <a:pPr>
              <a:lnSpc>
                <a:spcPct val="90000"/>
              </a:lnSpc>
            </a:pPr>
            <a:r>
              <a:rPr lang="sk-SK" altLang="en-US" sz="2800" dirty="0" err="1" smtClean="0"/>
              <a:t>Oftalmologic</a:t>
            </a:r>
            <a:r>
              <a:rPr lang="sk-SK" altLang="en-US" sz="2800" dirty="0" smtClean="0"/>
              <a:t> </a:t>
            </a:r>
            <a:r>
              <a:rPr lang="sk-SK" altLang="en-US" sz="2800" dirty="0" err="1" smtClean="0"/>
              <a:t>tests</a:t>
            </a:r>
            <a:endParaRPr lang="sk-SK" altLang="en-US" sz="2800" dirty="0"/>
          </a:p>
        </p:txBody>
      </p:sp>
      <p:pic>
        <p:nvPicPr>
          <p:cNvPr id="5124" name="Picture 4" descr="Goralkova MRI 2 pr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846138"/>
            <a:ext cx="3095625" cy="297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altLang="en-US" sz="3600" dirty="0" err="1" smtClean="0"/>
              <a:t>Schwannoma</a:t>
            </a:r>
            <a:r>
              <a:rPr lang="sk-SK" altLang="en-US" sz="3600" dirty="0" smtClean="0"/>
              <a:t> </a:t>
            </a:r>
            <a:r>
              <a:rPr lang="sk-SK" altLang="en-US" sz="3600" dirty="0" err="1"/>
              <a:t>nervi</a:t>
            </a:r>
            <a:r>
              <a:rPr lang="sk-SK" altLang="en-US" sz="3600" dirty="0"/>
              <a:t> </a:t>
            </a:r>
            <a:r>
              <a:rPr lang="sk-SK" altLang="en-US" sz="3600" dirty="0" err="1"/>
              <a:t>vestibulocochlearis</a:t>
            </a:r>
            <a:r>
              <a:rPr lang="sk-SK" altLang="en-US" sz="3600" dirty="0"/>
              <a:t/>
            </a:r>
            <a:br>
              <a:rPr lang="sk-SK" altLang="en-US" sz="3600" dirty="0"/>
            </a:br>
            <a:r>
              <a:rPr lang="sk-SK" altLang="en-US" sz="3200" b="1" i="1" dirty="0" err="1" smtClean="0"/>
              <a:t>Audiology</a:t>
            </a:r>
            <a:endParaRPr lang="cs-CZ" altLang="en-US" sz="3200" b="1" i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sk-SK" altLang="en-US" sz="2800" b="1" i="1" u="sng" dirty="0" err="1" smtClean="0"/>
              <a:t>Retrocochlear</a:t>
            </a:r>
            <a:r>
              <a:rPr lang="sk-SK" altLang="en-US" sz="2800" b="1" i="1" u="sng" dirty="0" smtClean="0"/>
              <a:t> </a:t>
            </a:r>
            <a:r>
              <a:rPr lang="sk-SK" altLang="en-US" sz="2800" b="1" i="1" u="sng" dirty="0" err="1" smtClean="0"/>
              <a:t>hearing</a:t>
            </a:r>
            <a:r>
              <a:rPr lang="sk-SK" altLang="en-US" sz="2800" b="1" i="1" u="sng" dirty="0" smtClean="0"/>
              <a:t> </a:t>
            </a:r>
            <a:r>
              <a:rPr lang="sk-SK" altLang="en-US" sz="2800" b="1" i="1" u="sng" dirty="0" err="1" smtClean="0"/>
              <a:t>loss</a:t>
            </a:r>
            <a:r>
              <a:rPr lang="sk-SK" altLang="en-US" sz="2800" b="1" i="1" u="sng" dirty="0" smtClean="0"/>
              <a:t> </a:t>
            </a:r>
            <a:r>
              <a:rPr lang="sk-SK" altLang="en-US" sz="2800" b="1" i="1" u="sng" dirty="0" err="1" smtClean="0"/>
              <a:t>is</a:t>
            </a:r>
            <a:r>
              <a:rPr lang="sk-SK" altLang="en-US" sz="2800" b="1" i="1" u="sng" dirty="0" smtClean="0"/>
              <a:t> </a:t>
            </a:r>
            <a:r>
              <a:rPr lang="sk-SK" altLang="en-US" sz="2800" b="1" i="1" u="sng" dirty="0" err="1" smtClean="0"/>
              <a:t>typical</a:t>
            </a:r>
            <a:r>
              <a:rPr lang="sk-SK" altLang="en-US" sz="2800" b="1" i="1" dirty="0" smtClean="0"/>
              <a:t>, </a:t>
            </a:r>
            <a:r>
              <a:rPr lang="sk-SK" altLang="en-US" sz="2800" b="1" i="1" dirty="0" err="1" smtClean="0"/>
              <a:t>but</a:t>
            </a:r>
            <a:r>
              <a:rPr lang="sk-SK" altLang="en-US" sz="2800" b="1" i="1" dirty="0" smtClean="0"/>
              <a:t> </a:t>
            </a:r>
            <a:r>
              <a:rPr lang="sk-SK" altLang="en-US" sz="2800" b="1" i="1" dirty="0" err="1" smtClean="0"/>
              <a:t>any</a:t>
            </a:r>
            <a:r>
              <a:rPr lang="sk-SK" altLang="en-US" sz="2800" b="1" i="1" dirty="0" smtClean="0"/>
              <a:t> </a:t>
            </a:r>
            <a:r>
              <a:rPr lang="sk-SK" altLang="en-US" sz="2800" b="1" i="1" dirty="0" err="1" smtClean="0"/>
              <a:t>may</a:t>
            </a:r>
            <a:r>
              <a:rPr lang="sk-SK" altLang="en-US" sz="2800" b="1" i="1" dirty="0" smtClean="0"/>
              <a:t> </a:t>
            </a:r>
            <a:r>
              <a:rPr lang="sk-SK" altLang="en-US" sz="2800" b="1" i="1" dirty="0" err="1" smtClean="0"/>
              <a:t>develop</a:t>
            </a:r>
            <a:r>
              <a:rPr lang="sk-SK" altLang="en-US" sz="2800" b="1" i="1" dirty="0" smtClean="0"/>
              <a:t>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k-SK" altLang="en-US" sz="2800" b="1" i="1" dirty="0" err="1" smtClean="0"/>
              <a:t>Audiologic</a:t>
            </a:r>
            <a:r>
              <a:rPr lang="sk-SK" altLang="en-US" sz="2800" b="1" i="1" dirty="0" smtClean="0"/>
              <a:t> </a:t>
            </a:r>
            <a:r>
              <a:rPr lang="sk-SK" altLang="en-US" sz="2800" b="1" i="1" dirty="0" err="1" smtClean="0"/>
              <a:t>tests</a:t>
            </a:r>
            <a:r>
              <a:rPr lang="sk-SK" altLang="en-US" sz="2800" b="1" i="1" dirty="0" smtClean="0"/>
              <a:t> </a:t>
            </a:r>
            <a:r>
              <a:rPr lang="sk-SK" altLang="en-US" sz="2800" b="1" i="1" dirty="0" err="1" smtClean="0"/>
              <a:t>have</a:t>
            </a:r>
            <a:r>
              <a:rPr lang="sk-SK" altLang="en-US" sz="2800" b="1" i="1" dirty="0" smtClean="0"/>
              <a:t> </a:t>
            </a:r>
            <a:r>
              <a:rPr lang="sk-SK" altLang="en-US" sz="2800" b="1" i="1" dirty="0" err="1" smtClean="0"/>
              <a:t>only</a:t>
            </a:r>
            <a:r>
              <a:rPr lang="sk-SK" altLang="en-US" sz="2800" b="1" i="1" dirty="0" smtClean="0"/>
              <a:t> a </a:t>
            </a:r>
            <a:r>
              <a:rPr lang="sk-SK" altLang="en-US" sz="2800" b="1" i="1" dirty="0" err="1" smtClean="0"/>
              <a:t>complementary</a:t>
            </a:r>
            <a:r>
              <a:rPr lang="sk-SK" altLang="en-US" sz="2800" b="1" i="1" dirty="0" smtClean="0"/>
              <a:t> role, MRI </a:t>
            </a:r>
            <a:r>
              <a:rPr lang="sk-SK" altLang="en-US" sz="2800" b="1" i="1" dirty="0" err="1" smtClean="0"/>
              <a:t>is</a:t>
            </a:r>
            <a:r>
              <a:rPr lang="sk-SK" altLang="en-US" sz="2800" b="1" i="1" dirty="0" smtClean="0"/>
              <a:t> </a:t>
            </a:r>
            <a:r>
              <a:rPr lang="sk-SK" altLang="en-US" sz="2800" b="1" i="1" dirty="0" err="1" smtClean="0"/>
              <a:t>decisive</a:t>
            </a:r>
            <a:r>
              <a:rPr lang="sk-SK" altLang="en-US" sz="2800" b="1" i="1" dirty="0" smtClean="0"/>
              <a:t> </a:t>
            </a:r>
            <a:endParaRPr lang="sk-SK" altLang="en-US" sz="2800" b="1" i="1" dirty="0"/>
          </a:p>
          <a:p>
            <a:pPr>
              <a:lnSpc>
                <a:spcPct val="90000"/>
              </a:lnSpc>
            </a:pPr>
            <a:r>
              <a:rPr lang="sk-SK" altLang="en-US" sz="2800" dirty="0" smtClean="0"/>
              <a:t>Tone </a:t>
            </a:r>
            <a:r>
              <a:rPr lang="sk-SK" altLang="en-US" sz="2800" dirty="0" err="1" smtClean="0"/>
              <a:t>audiometry</a:t>
            </a:r>
            <a:r>
              <a:rPr lang="sk-SK" altLang="en-US" sz="2800" dirty="0" smtClean="0"/>
              <a:t> (PTA)</a:t>
            </a:r>
            <a:endParaRPr lang="sk-SK" altLang="en-US" sz="2800" dirty="0"/>
          </a:p>
          <a:p>
            <a:pPr>
              <a:lnSpc>
                <a:spcPct val="90000"/>
              </a:lnSpc>
            </a:pPr>
            <a:r>
              <a:rPr lang="sk-SK" altLang="en-US" sz="2800" dirty="0" err="1" smtClean="0"/>
              <a:t>Speech</a:t>
            </a:r>
            <a:r>
              <a:rPr lang="sk-SK" altLang="en-US" sz="2800" dirty="0" smtClean="0"/>
              <a:t> </a:t>
            </a:r>
            <a:r>
              <a:rPr lang="sk-SK" altLang="en-US" sz="2800" dirty="0" err="1" smtClean="0"/>
              <a:t>audiometry</a:t>
            </a:r>
            <a:endParaRPr lang="sk-SK" altLang="en-US" sz="2800" dirty="0"/>
          </a:p>
          <a:p>
            <a:pPr>
              <a:lnSpc>
                <a:spcPct val="90000"/>
              </a:lnSpc>
            </a:pPr>
            <a:r>
              <a:rPr lang="sk-SK" altLang="en-US" sz="2800" dirty="0" err="1" smtClean="0"/>
              <a:t>Stapedial</a:t>
            </a:r>
            <a:r>
              <a:rPr lang="sk-SK" altLang="en-US" sz="2800" dirty="0" smtClean="0"/>
              <a:t> reflex </a:t>
            </a:r>
            <a:r>
              <a:rPr lang="sk-SK" altLang="en-US" sz="2800" dirty="0" err="1" smtClean="0"/>
              <a:t>threshold</a:t>
            </a:r>
            <a:endParaRPr lang="sk-SK" altLang="en-US" sz="2800" dirty="0"/>
          </a:p>
          <a:p>
            <a:pPr>
              <a:lnSpc>
                <a:spcPct val="90000"/>
              </a:lnSpc>
            </a:pPr>
            <a:r>
              <a:rPr lang="sk-SK" altLang="en-US" sz="2800" dirty="0" err="1" smtClean="0"/>
              <a:t>Positive</a:t>
            </a:r>
            <a:r>
              <a:rPr lang="sk-SK" altLang="en-US" sz="2800" dirty="0" smtClean="0"/>
              <a:t> </a:t>
            </a:r>
            <a:r>
              <a:rPr lang="sk-SK" altLang="en-US" sz="2800" dirty="0" err="1"/>
              <a:t>decay</a:t>
            </a:r>
            <a:r>
              <a:rPr lang="sk-SK" altLang="en-US" sz="2800" dirty="0"/>
              <a:t> test</a:t>
            </a:r>
          </a:p>
          <a:p>
            <a:pPr>
              <a:lnSpc>
                <a:spcPct val="90000"/>
              </a:lnSpc>
            </a:pPr>
            <a:r>
              <a:rPr lang="sk-SK" altLang="en-US" sz="2800" dirty="0"/>
              <a:t>BERA</a:t>
            </a:r>
            <a:endParaRPr lang="cs-CZ" altLang="en-US" sz="28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altLang="en-US" sz="3600" dirty="0" err="1" smtClean="0"/>
              <a:t>Schwannoma</a:t>
            </a:r>
            <a:r>
              <a:rPr lang="sk-SK" altLang="en-US" sz="3600" dirty="0" smtClean="0"/>
              <a:t> </a:t>
            </a:r>
            <a:r>
              <a:rPr lang="sk-SK" altLang="en-US" sz="3600" dirty="0" err="1" smtClean="0"/>
              <a:t>nervi</a:t>
            </a:r>
            <a:r>
              <a:rPr lang="sk-SK" altLang="en-US" sz="3600" dirty="0" smtClean="0"/>
              <a:t> </a:t>
            </a:r>
            <a:r>
              <a:rPr lang="sk-SK" altLang="en-US" sz="3600" dirty="0" err="1"/>
              <a:t>vestibulocochlearis</a:t>
            </a:r>
            <a:r>
              <a:rPr lang="sk-SK" altLang="en-US" sz="3600" dirty="0"/>
              <a:t/>
            </a:r>
            <a:br>
              <a:rPr lang="sk-SK" altLang="en-US" sz="3600" dirty="0"/>
            </a:br>
            <a:r>
              <a:rPr lang="sk-SK" altLang="en-US" sz="3200" b="1" i="1" dirty="0" err="1" smtClean="0"/>
              <a:t>Diagnostic</a:t>
            </a:r>
            <a:r>
              <a:rPr lang="sk-SK" altLang="en-US" sz="3200" b="1" i="1" dirty="0" smtClean="0"/>
              <a:t> </a:t>
            </a:r>
            <a:r>
              <a:rPr lang="sk-SK" altLang="en-US" sz="3200" b="1" i="1" dirty="0" err="1" smtClean="0"/>
              <a:t>principles</a:t>
            </a:r>
            <a:endParaRPr lang="cs-CZ" altLang="en-US" sz="3200" b="1" i="1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67675" cy="4525963"/>
          </a:xfrm>
        </p:spPr>
        <p:txBody>
          <a:bodyPr/>
          <a:lstStyle/>
          <a:p>
            <a:pPr>
              <a:buFontTx/>
              <a:buNone/>
            </a:pPr>
            <a:endParaRPr lang="sk-SK" altLang="en-US" b="1" dirty="0"/>
          </a:p>
          <a:p>
            <a:pPr>
              <a:buFontTx/>
              <a:buNone/>
            </a:pPr>
            <a:r>
              <a:rPr lang="sk-SK" altLang="en-US" b="1" dirty="0" err="1" smtClean="0"/>
              <a:t>Any</a:t>
            </a:r>
            <a:r>
              <a:rPr lang="sk-SK" altLang="en-US" b="1" dirty="0" smtClean="0"/>
              <a:t> </a:t>
            </a:r>
            <a:r>
              <a:rPr lang="sk-SK" altLang="en-US" b="1" dirty="0" err="1" smtClean="0"/>
              <a:t>patient</a:t>
            </a:r>
            <a:r>
              <a:rPr lang="sk-SK" altLang="en-US" b="1" dirty="0" smtClean="0"/>
              <a:t> </a:t>
            </a:r>
            <a:r>
              <a:rPr lang="sk-SK" altLang="en-US" b="1" dirty="0" err="1" smtClean="0"/>
              <a:t>with</a:t>
            </a:r>
            <a:r>
              <a:rPr lang="sk-SK" altLang="en-US" b="1" dirty="0" smtClean="0"/>
              <a:t> </a:t>
            </a:r>
            <a:r>
              <a:rPr lang="sk-SK" altLang="en-US" b="1" dirty="0" err="1" smtClean="0"/>
              <a:t>unilateral</a:t>
            </a:r>
            <a:r>
              <a:rPr lang="sk-SK" altLang="en-US" b="1" dirty="0" smtClean="0"/>
              <a:t> SNHL and/or </a:t>
            </a:r>
            <a:r>
              <a:rPr lang="sk-SK" altLang="en-US" b="1" dirty="0" err="1" smtClean="0"/>
              <a:t>tinnitus</a:t>
            </a:r>
            <a:r>
              <a:rPr lang="sk-SK" altLang="en-US" b="1" dirty="0" smtClean="0"/>
              <a:t> </a:t>
            </a:r>
            <a:r>
              <a:rPr lang="sk-SK" altLang="en-US" b="1" dirty="0" err="1" smtClean="0"/>
              <a:t>must</a:t>
            </a:r>
            <a:r>
              <a:rPr lang="sk-SK" altLang="en-US" b="1" dirty="0" smtClean="0"/>
              <a:t> </a:t>
            </a:r>
            <a:r>
              <a:rPr lang="sk-SK" altLang="en-US" b="1" dirty="0" err="1" smtClean="0"/>
              <a:t>have</a:t>
            </a:r>
            <a:r>
              <a:rPr lang="sk-SK" altLang="en-US" b="1" dirty="0" smtClean="0"/>
              <a:t> MRI </a:t>
            </a:r>
            <a:endParaRPr lang="sk-SK" altLang="en-US" b="1" dirty="0"/>
          </a:p>
          <a:p>
            <a:pPr>
              <a:buFontTx/>
              <a:buNone/>
            </a:pPr>
            <a:endParaRPr lang="sk-SK" altLang="en-US" b="1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altLang="en-US" sz="3600" dirty="0" err="1" smtClean="0"/>
              <a:t>Schwannoma</a:t>
            </a:r>
            <a:r>
              <a:rPr lang="sk-SK" altLang="en-US" sz="3600" dirty="0" smtClean="0"/>
              <a:t> </a:t>
            </a:r>
            <a:r>
              <a:rPr lang="sk-SK" altLang="en-US" sz="3600" dirty="0" err="1"/>
              <a:t>nervi</a:t>
            </a:r>
            <a:r>
              <a:rPr lang="sk-SK" altLang="en-US" sz="3600" dirty="0"/>
              <a:t> </a:t>
            </a:r>
            <a:r>
              <a:rPr lang="sk-SK" altLang="en-US" sz="3600" dirty="0" err="1"/>
              <a:t>vestibulocochlearis</a:t>
            </a:r>
            <a:r>
              <a:rPr lang="sk-SK" altLang="en-US" sz="3600" dirty="0"/>
              <a:t/>
            </a:r>
            <a:br>
              <a:rPr lang="sk-SK" altLang="en-US" sz="3600" dirty="0"/>
            </a:br>
            <a:r>
              <a:rPr lang="sk-SK" altLang="en-US" sz="3200" b="1" i="1" dirty="0" err="1" smtClean="0"/>
              <a:t>Treatment</a:t>
            </a:r>
            <a:endParaRPr lang="cs-CZ" altLang="en-US" sz="3200" b="1" i="1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altLang="en-US" b="1" dirty="0" err="1" smtClean="0"/>
              <a:t>Surgery</a:t>
            </a:r>
            <a:endParaRPr lang="sk-SK" altLang="en-US" b="1" dirty="0"/>
          </a:p>
          <a:p>
            <a:pPr lvl="1"/>
            <a:r>
              <a:rPr lang="sk-SK" altLang="en-US" dirty="0" err="1" smtClean="0"/>
              <a:t>Translabyrinthine</a:t>
            </a:r>
            <a:r>
              <a:rPr lang="sk-SK" altLang="en-US" dirty="0" smtClean="0"/>
              <a:t> </a:t>
            </a:r>
            <a:endParaRPr lang="sk-SK" altLang="en-US" dirty="0"/>
          </a:p>
          <a:p>
            <a:pPr lvl="1"/>
            <a:r>
              <a:rPr lang="sk-SK" altLang="en-US" dirty="0" err="1" smtClean="0"/>
              <a:t>Retrosigmoid</a:t>
            </a:r>
            <a:endParaRPr lang="sk-SK" altLang="en-US" dirty="0"/>
          </a:p>
          <a:p>
            <a:pPr lvl="1"/>
            <a:r>
              <a:rPr lang="sk-SK" altLang="en-US" dirty="0" err="1" smtClean="0"/>
              <a:t>Middle</a:t>
            </a:r>
            <a:r>
              <a:rPr lang="sk-SK" altLang="en-US" dirty="0" smtClean="0"/>
              <a:t> </a:t>
            </a:r>
            <a:r>
              <a:rPr lang="sk-SK" altLang="en-US" dirty="0" err="1" smtClean="0"/>
              <a:t>fossa</a:t>
            </a:r>
            <a:endParaRPr lang="sk-SK" altLang="en-US" dirty="0"/>
          </a:p>
          <a:p>
            <a:r>
              <a:rPr lang="sk-SK" altLang="en-US" b="1" dirty="0" err="1" smtClean="0"/>
              <a:t>Non</a:t>
            </a:r>
            <a:r>
              <a:rPr lang="sk-SK" altLang="en-US" b="1" dirty="0" smtClean="0"/>
              <a:t> </a:t>
            </a:r>
            <a:r>
              <a:rPr lang="sk-SK" altLang="en-US" b="1" dirty="0" err="1" smtClean="0"/>
              <a:t>surgical</a:t>
            </a:r>
            <a:endParaRPr lang="sk-SK" altLang="en-US" b="1" dirty="0"/>
          </a:p>
          <a:p>
            <a:pPr lvl="1"/>
            <a:r>
              <a:rPr lang="sk-SK" altLang="en-US" dirty="0" err="1" smtClean="0"/>
              <a:t>Irradiation</a:t>
            </a:r>
            <a:r>
              <a:rPr lang="sk-SK" altLang="en-US" dirty="0" smtClean="0"/>
              <a:t> (Gama </a:t>
            </a:r>
            <a:r>
              <a:rPr lang="sk-SK" altLang="en-US" dirty="0" err="1" smtClean="0"/>
              <a:t>knife</a:t>
            </a:r>
            <a:r>
              <a:rPr lang="sk-SK" altLang="en-US" dirty="0" smtClean="0"/>
              <a:t>, </a:t>
            </a:r>
            <a:r>
              <a:rPr lang="sk-SK" altLang="en-US" dirty="0" err="1" smtClean="0"/>
              <a:t>fractionised</a:t>
            </a:r>
            <a:r>
              <a:rPr lang="sk-SK" altLang="en-US" dirty="0" smtClean="0"/>
              <a:t> RT)</a:t>
            </a:r>
            <a:endParaRPr lang="sk-SK" altLang="en-US" dirty="0"/>
          </a:p>
          <a:p>
            <a:pPr lvl="1"/>
            <a:r>
              <a:rPr lang="sk-SK" altLang="en-US" dirty="0" err="1"/>
              <a:t>Wait</a:t>
            </a:r>
            <a:r>
              <a:rPr lang="sk-SK" altLang="en-US" dirty="0"/>
              <a:t> and </a:t>
            </a:r>
            <a:r>
              <a:rPr lang="sk-SK" altLang="en-US" dirty="0" err="1" smtClean="0"/>
              <a:t>scan</a:t>
            </a:r>
            <a:endParaRPr lang="cs-CZ" altLang="en-US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154</Words>
  <Application>Microsoft Office PowerPoint</Application>
  <PresentationFormat>Prezentácia na obrazovke (4:3)</PresentationFormat>
  <Paragraphs>47</Paragraphs>
  <Slides>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1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8" baseType="lpstr">
      <vt:lpstr>Arial</vt:lpstr>
      <vt:lpstr>Default Design</vt:lpstr>
      <vt:lpstr>Schwannoma nervi vestibulocochlearis Patogenesis</vt:lpstr>
      <vt:lpstr>Schwannoma nervi vestibulocochlearis Symptomatology</vt:lpstr>
      <vt:lpstr>Schwannoma nervi vestibulocochlearis Diagnosis </vt:lpstr>
      <vt:lpstr>Schwannoma nervi vestibulocochlearis Audiology</vt:lpstr>
      <vt:lpstr>Schwannoma nervi vestibulocochlearis Diagnostic principles</vt:lpstr>
      <vt:lpstr>Schwannoma nervi vestibulocochlearis Treatment</vt:lpstr>
    </vt:vector>
  </TitlesOfParts>
  <Company>I ORL klinika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Neurinoma nervi vestibulocochlearis Patogenéza</dc:title>
  <dc:creator>Profant Milan</dc:creator>
  <cp:lastModifiedBy>Milan Profant</cp:lastModifiedBy>
  <cp:revision>3</cp:revision>
  <dcterms:created xsi:type="dcterms:W3CDTF">2005-02-06T20:37:13Z</dcterms:created>
  <dcterms:modified xsi:type="dcterms:W3CDTF">2020-09-22T08:52:45Z</dcterms:modified>
</cp:coreProperties>
</file>