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57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25CF031D-DB89-46C2-9C0E-B49865567E52}">
          <p14:sldIdLst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6400" autoAdjust="0"/>
  </p:normalViewPr>
  <p:slideViewPr>
    <p:cSldViewPr>
      <p:cViewPr varScale="1">
        <p:scale>
          <a:sx n="75" d="100"/>
          <a:sy n="75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B7797B-8133-4E78-A211-B6D3AA99AB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80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414B5C-8158-4C5B-9911-01AE0CCE2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987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14B5C-8158-4C5B-9911-01AE0CCE2E71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99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14B5C-8158-4C5B-9911-01AE0CCE2E7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0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14B5C-8158-4C5B-9911-01AE0CCE2E71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3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14B5C-8158-4C5B-9911-01AE0CCE2E7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1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14B5C-8158-4C5B-9911-01AE0CCE2E7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7311-69EE-4948-859A-1EF0C9AFA6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1E02-1F72-404B-838B-44DCCE2C1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D14E-416B-4319-91E2-8FE5E9D39D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584-2BA7-443E-953A-33AF400FEF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A5B00-2526-4040-BE40-AE74CC7D2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69D4-6DAF-4FEE-88A3-F875D5BB0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591B-E745-4D15-9F12-8777B1BB2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84CD-03DF-4474-859C-0592098F2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310E7-5342-4077-8A07-80B3CB327F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E7F1-2370-4E31-9A8B-F016B16CC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DABB-0B16-419F-B499-EEA5FADA5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 predlohy nadpisov.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štýly predlohy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Tretia úroveň</a:t>
            </a:r>
          </a:p>
          <a:p>
            <a:pPr lvl="3"/>
            <a:r>
              <a:rPr lang="cs-CZ" smtClean="0"/>
              <a:t>Štvrtá úroveň</a:t>
            </a:r>
          </a:p>
          <a:p>
            <a:pPr lvl="4"/>
            <a:r>
              <a:rPr lang="cs-CZ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cs-CZ"/>
              <a:t>sadf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1B4853-C706-4D85-85FB-BA86A7C8F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4103" name="Picture 7" descr="logo orl modr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6165850"/>
            <a:ext cx="14398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Implantable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hearing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devices</a:t>
            </a:r>
            <a:r>
              <a:rPr lang="sk-SK" dirty="0" smtClean="0">
                <a:solidFill>
                  <a:schemeClr val="bg1"/>
                </a:solidFill>
              </a:rPr>
              <a:t>: </a:t>
            </a:r>
            <a:r>
              <a:rPr lang="sk-SK" dirty="0" err="1" smtClean="0">
                <a:solidFill>
                  <a:schemeClr val="bg1"/>
                </a:solidFill>
              </a:rPr>
              <a:t>Where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8424936" cy="2425824"/>
          </a:xfrm>
        </p:spPr>
        <p:txBody>
          <a:bodyPr/>
          <a:lstStyle/>
          <a:p>
            <a:r>
              <a:rPr lang="sk-SK" sz="2800" dirty="0" smtClean="0">
                <a:solidFill>
                  <a:schemeClr val="bg1"/>
                </a:solidFill>
              </a:rPr>
              <a:t>Milan Profant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Lukáš Varga, Zuzana Kabátová</a:t>
            </a:r>
          </a:p>
          <a:p>
            <a:endParaRPr lang="sk-SK" sz="2800" dirty="0">
              <a:solidFill>
                <a:schemeClr val="bg1"/>
              </a:solidFill>
            </a:endParaRPr>
          </a:p>
          <a:p>
            <a:r>
              <a:rPr lang="sk-SK" sz="2800" dirty="0" smtClean="0">
                <a:solidFill>
                  <a:schemeClr val="bg1"/>
                </a:solidFill>
              </a:rPr>
              <a:t>Univ. </a:t>
            </a:r>
            <a:r>
              <a:rPr lang="sk-SK" sz="2800" dirty="0" err="1" smtClean="0">
                <a:solidFill>
                  <a:schemeClr val="bg1"/>
                </a:solidFill>
              </a:rPr>
              <a:t>Dept</a:t>
            </a:r>
            <a:r>
              <a:rPr lang="sk-SK" sz="2800" dirty="0" smtClean="0">
                <a:solidFill>
                  <a:schemeClr val="bg1"/>
                </a:solidFill>
              </a:rPr>
              <a:t>. of ORL HNS, Bratislava Slovakia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BONEBRIDGE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Výsledok vyhľadávania obrázkov pre dopyt bonebridge hearing 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0" y="212526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7" b="8220"/>
          <a:stretch/>
        </p:blipFill>
        <p:spPr bwMode="auto">
          <a:xfrm>
            <a:off x="3999058" y="1417638"/>
            <a:ext cx="2814211" cy="23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7" b="9102"/>
          <a:stretch/>
        </p:blipFill>
        <p:spPr bwMode="auto">
          <a:xfrm>
            <a:off x="4028214" y="3839766"/>
            <a:ext cx="2785055" cy="231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876256" y="1844824"/>
            <a:ext cx="215121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BC </a:t>
            </a:r>
            <a:r>
              <a:rPr lang="sk-SK" b="1" dirty="0" err="1" smtClean="0">
                <a:solidFill>
                  <a:schemeClr val="tx1"/>
                </a:solidFill>
              </a:rPr>
              <a:t>threshold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40-45dB </a:t>
            </a:r>
            <a:endParaRPr lang="sk-SK" b="1" dirty="0">
              <a:solidFill>
                <a:schemeClr val="tx1"/>
              </a:solidFill>
            </a:endParaRP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(30dB</a:t>
            </a:r>
            <a:r>
              <a:rPr lang="sk-SK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SOUNDBRIDGE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Výsledok vyhľadávania obrázkov pre dopyt vibrant soundbridge im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0" y="3222162"/>
            <a:ext cx="3584812" cy="20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vibrant soundbridge im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0" y="1402408"/>
            <a:ext cx="242887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vibrant soundbridge impla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38" y="1399509"/>
            <a:ext cx="1316493" cy="13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vibrant soundbridge coupl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89" y="1399906"/>
            <a:ext cx="5065061" cy="15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173052" y="3119532"/>
            <a:ext cx="4575412" cy="193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chemeClr val="tx1"/>
                </a:solidFill>
              </a:rPr>
              <a:t>Round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window</a:t>
            </a:r>
            <a:endParaRPr lang="sk-SK" sz="2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chemeClr val="tx1"/>
                </a:solidFill>
              </a:rPr>
              <a:t>Incus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short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process</a:t>
            </a:r>
            <a:endParaRPr lang="sk-SK" sz="2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chemeClr val="tx1"/>
                </a:solidFill>
              </a:rPr>
              <a:t>I</a:t>
            </a:r>
            <a:r>
              <a:rPr lang="sk-SK" sz="2400" dirty="0" err="1" smtClean="0">
                <a:solidFill>
                  <a:schemeClr val="tx1"/>
                </a:solidFill>
              </a:rPr>
              <a:t>ncus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long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process</a:t>
            </a:r>
            <a:endParaRPr lang="sk-SK" sz="2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2400" dirty="0" err="1" smtClean="0">
                <a:solidFill>
                  <a:schemeClr val="tx1"/>
                </a:solidFill>
              </a:rPr>
              <a:t>Stapes</a:t>
            </a:r>
            <a:endParaRPr lang="sk-SK" sz="24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chemeClr val="tx1"/>
                </a:solidFill>
              </a:rPr>
              <a:t>Piston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211960" y="5301208"/>
            <a:ext cx="43924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B</a:t>
            </a:r>
            <a:r>
              <a:rPr lang="sk-SK" b="1" dirty="0" smtClean="0">
                <a:solidFill>
                  <a:schemeClr val="tx1"/>
                </a:solidFill>
              </a:rPr>
              <a:t>C </a:t>
            </a:r>
            <a:r>
              <a:rPr lang="sk-SK" b="1" dirty="0" err="1" smtClean="0">
                <a:solidFill>
                  <a:schemeClr val="tx1"/>
                </a:solidFill>
              </a:rPr>
              <a:t>threshold</a:t>
            </a:r>
            <a:r>
              <a:rPr lang="sk-SK" b="1" dirty="0" smtClean="0">
                <a:solidFill>
                  <a:schemeClr val="tx1"/>
                </a:solidFill>
              </a:rPr>
              <a:t> 50dB (RW </a:t>
            </a:r>
            <a:r>
              <a:rPr lang="sk-SK" b="1" dirty="0" err="1" smtClean="0">
                <a:solidFill>
                  <a:schemeClr val="tx1"/>
                </a:solidFill>
              </a:rPr>
              <a:t>aplication</a:t>
            </a:r>
            <a:r>
              <a:rPr lang="sk-SK" b="1" dirty="0" smtClean="0">
                <a:solidFill>
                  <a:schemeClr val="tx1"/>
                </a:solidFill>
              </a:rPr>
              <a:t>)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>
                <a:solidFill>
                  <a:schemeClr val="bg1"/>
                </a:solidFill>
              </a:rPr>
              <a:t>VibrantSoundbridge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err="1">
                <a:solidFill>
                  <a:schemeClr val="bg1"/>
                </a:solidFill>
              </a:rPr>
              <a:t>with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err="1">
                <a:solidFill>
                  <a:schemeClr val="bg1"/>
                </a:solidFill>
              </a:rPr>
              <a:t>Couplers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5662"/>
            <a:ext cx="1944216" cy="19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21175"/>
            <a:ext cx="25241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36449"/>
            <a:ext cx="10239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9200"/>
            <a:ext cx="3951287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827584" y="1268760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Incus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short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436096" y="1268760"/>
            <a:ext cx="2376264" cy="57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Stapes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head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059832" y="5949280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Incus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long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 err="1">
                <a:solidFill>
                  <a:schemeClr val="bg1"/>
                </a:solidFill>
              </a:rPr>
              <a:t>Implantable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hearing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devices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2200" dirty="0" err="1" smtClean="0">
                <a:solidFill>
                  <a:schemeClr val="bg1"/>
                </a:solidFill>
              </a:rPr>
              <a:t>Mixed</a:t>
            </a:r>
            <a:r>
              <a:rPr lang="sk-SK" sz="2200" dirty="0" smtClean="0">
                <a:solidFill>
                  <a:schemeClr val="bg1"/>
                </a:solidFill>
              </a:rPr>
              <a:t> </a:t>
            </a:r>
            <a:r>
              <a:rPr lang="sk-SK" sz="2200" dirty="0" err="1" smtClean="0">
                <a:solidFill>
                  <a:schemeClr val="bg1"/>
                </a:solidFill>
              </a:rPr>
              <a:t>hearing</a:t>
            </a:r>
            <a:r>
              <a:rPr lang="sk-SK" sz="2200" dirty="0" smtClean="0">
                <a:solidFill>
                  <a:schemeClr val="bg1"/>
                </a:solidFill>
              </a:rPr>
              <a:t> </a:t>
            </a:r>
            <a:r>
              <a:rPr lang="sk-SK" sz="2200" dirty="0" err="1" smtClean="0">
                <a:solidFill>
                  <a:schemeClr val="bg1"/>
                </a:solidFill>
              </a:rPr>
              <a:t>loss</a:t>
            </a:r>
            <a:r>
              <a:rPr lang="sk-SK" sz="2200" dirty="0" smtClean="0">
                <a:solidFill>
                  <a:schemeClr val="bg1"/>
                </a:solidFill>
              </a:rPr>
              <a:t>: </a:t>
            </a:r>
            <a:r>
              <a:rPr lang="sk-SK" sz="2200" dirty="0" err="1" smtClean="0">
                <a:solidFill>
                  <a:schemeClr val="bg1"/>
                </a:solidFill>
              </a:rPr>
              <a:t>When</a:t>
            </a:r>
            <a:r>
              <a:rPr lang="sk-SK" sz="2200" dirty="0" smtClean="0">
                <a:solidFill>
                  <a:schemeClr val="bg1"/>
                </a:solidFill>
              </a:rPr>
              <a:t> to </a:t>
            </a:r>
            <a:r>
              <a:rPr lang="sk-SK" sz="2200" dirty="0" err="1" smtClean="0">
                <a:solidFill>
                  <a:schemeClr val="bg1"/>
                </a:solidFill>
              </a:rPr>
              <a:t>implant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525963"/>
          </a:xfrm>
        </p:spPr>
        <p:txBody>
          <a:bodyPr/>
          <a:lstStyle/>
          <a:p>
            <a:r>
              <a:rPr lang="sk-SK" sz="2800" dirty="0" err="1" smtClean="0">
                <a:solidFill>
                  <a:schemeClr val="bg1"/>
                </a:solidFill>
              </a:rPr>
              <a:t>Primary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surgery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/>
            <a:r>
              <a:rPr lang="sk-SK" sz="2400" dirty="0" err="1" smtClean="0">
                <a:solidFill>
                  <a:schemeClr val="bg1"/>
                </a:solidFill>
              </a:rPr>
              <a:t>External</a:t>
            </a:r>
            <a:r>
              <a:rPr lang="sk-SK" sz="2400" dirty="0" smtClean="0">
                <a:solidFill>
                  <a:schemeClr val="bg1"/>
                </a:solidFill>
              </a:rPr>
              <a:t> and </a:t>
            </a:r>
            <a:r>
              <a:rPr lang="sk-SK" sz="2400" dirty="0" err="1" smtClean="0">
                <a:solidFill>
                  <a:schemeClr val="bg1"/>
                </a:solidFill>
              </a:rPr>
              <a:t>middle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atresia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uni</a:t>
            </a:r>
            <a:r>
              <a:rPr lang="sk-SK" sz="2400" dirty="0" smtClean="0">
                <a:solidFill>
                  <a:schemeClr val="bg1"/>
                </a:solidFill>
              </a:rPr>
              <a:t>- and </a:t>
            </a:r>
            <a:r>
              <a:rPr lang="sk-SK" sz="2400" dirty="0" err="1" smtClean="0">
                <a:solidFill>
                  <a:schemeClr val="bg1"/>
                </a:solidFill>
              </a:rPr>
              <a:t>bilateral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Revision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surgery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/>
            <a:r>
              <a:rPr lang="sk-SK" sz="2400" dirty="0" err="1" smtClean="0">
                <a:solidFill>
                  <a:schemeClr val="bg1"/>
                </a:solidFill>
              </a:rPr>
              <a:t>Second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revision</a:t>
            </a:r>
            <a:r>
              <a:rPr lang="sk-SK" sz="2400" dirty="0" smtClean="0">
                <a:solidFill>
                  <a:schemeClr val="bg1"/>
                </a:solidFill>
              </a:rPr>
              <a:t> in </a:t>
            </a:r>
            <a:r>
              <a:rPr lang="sk-SK" sz="2400" dirty="0" err="1" smtClean="0">
                <a:solidFill>
                  <a:schemeClr val="bg1"/>
                </a:solidFill>
              </a:rPr>
              <a:t>unfavorable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anatomical</a:t>
            </a:r>
            <a:r>
              <a:rPr lang="sk-SK" sz="2400" dirty="0" smtClean="0">
                <a:solidFill>
                  <a:schemeClr val="bg1"/>
                </a:solidFill>
              </a:rPr>
              <a:t> and </a:t>
            </a:r>
            <a:r>
              <a:rPr lang="sk-SK" sz="2400" dirty="0" err="1" smtClean="0">
                <a:solidFill>
                  <a:schemeClr val="bg1"/>
                </a:solidFill>
              </a:rPr>
              <a:t>functional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condition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sk-SK" sz="2400" dirty="0" err="1" smtClean="0">
                <a:solidFill>
                  <a:schemeClr val="bg1"/>
                </a:solidFill>
              </a:rPr>
              <a:t>Need</a:t>
            </a:r>
            <a:r>
              <a:rPr lang="sk-SK" sz="2400" dirty="0" smtClean="0">
                <a:solidFill>
                  <a:schemeClr val="bg1"/>
                </a:solidFill>
              </a:rPr>
              <a:t> of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3rd </a:t>
            </a:r>
            <a:r>
              <a:rPr lang="sk-SK" sz="2400" dirty="0" err="1" smtClean="0">
                <a:solidFill>
                  <a:schemeClr val="bg1"/>
                </a:solidFill>
              </a:rPr>
              <a:t>revision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indication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for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appropriate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implant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Salvage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surgery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/>
            <a:r>
              <a:rPr lang="sk-SK" sz="2400" dirty="0" err="1" smtClean="0">
                <a:solidFill>
                  <a:schemeClr val="bg1"/>
                </a:solidFill>
              </a:rPr>
              <a:t>Unilateral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deafness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after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schwannoma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removal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Audiological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indications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641691"/>
            <a:ext cx="3112667" cy="307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11560" y="1412776"/>
            <a:ext cx="3168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</a:rPr>
              <a:t>SNHL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77072"/>
            <a:ext cx="3125667" cy="30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5220072" y="1412776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err="1" smtClean="0">
                <a:solidFill>
                  <a:schemeClr val="tx1"/>
                </a:solidFill>
              </a:rPr>
              <a:t>Mixed</a:t>
            </a:r>
            <a:r>
              <a:rPr lang="sk-SK" sz="3200" dirty="0" smtClean="0">
                <a:solidFill>
                  <a:schemeClr val="tx1"/>
                </a:solidFill>
              </a:rPr>
              <a:t> HL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3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VSB pri SNHL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solidFill>
                  <a:schemeClr val="bg1"/>
                </a:solidFill>
              </a:rPr>
              <a:t>Implantable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hearing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devices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3600" dirty="0" err="1" smtClean="0">
                <a:solidFill>
                  <a:schemeClr val="bg1"/>
                </a:solidFill>
              </a:rPr>
              <a:t>Topics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k-SK" sz="2400" dirty="0" err="1" smtClean="0">
                <a:solidFill>
                  <a:schemeClr val="bg1"/>
                </a:solidFill>
              </a:rPr>
              <a:t>History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of </a:t>
            </a:r>
            <a:r>
              <a:rPr lang="sk-SK" sz="2400" dirty="0" err="1">
                <a:solidFill>
                  <a:schemeClr val="bg1"/>
                </a:solidFill>
              </a:rPr>
              <a:t>Implantable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hearing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devices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err="1" smtClean="0">
                <a:solidFill>
                  <a:schemeClr val="bg1"/>
                </a:solidFill>
              </a:rPr>
              <a:t>Types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of </a:t>
            </a:r>
            <a:r>
              <a:rPr lang="sk-SK" sz="2400" dirty="0" err="1" smtClean="0">
                <a:solidFill>
                  <a:schemeClr val="bg1"/>
                </a:solidFill>
              </a:rPr>
              <a:t>Implantable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hearing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devices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err="1" smtClean="0">
                <a:solidFill>
                  <a:schemeClr val="bg1"/>
                </a:solidFill>
              </a:rPr>
              <a:t>Indications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for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Implantable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hearing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devices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err="1" smtClean="0">
                <a:solidFill>
                  <a:schemeClr val="bg1"/>
                </a:solidFill>
              </a:rPr>
              <a:t>Surgery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err="1" smtClean="0">
                <a:solidFill>
                  <a:schemeClr val="bg1"/>
                </a:solidFill>
              </a:rPr>
              <a:t>Our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experience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err="1" smtClean="0">
                <a:solidFill>
                  <a:schemeClr val="bg1"/>
                </a:solidFill>
              </a:rPr>
              <a:t>Future</a:t>
            </a:r>
            <a:r>
              <a:rPr lang="sk-SK" sz="2400" dirty="0">
                <a:solidFill>
                  <a:schemeClr val="bg1"/>
                </a:solidFill>
              </a:rPr>
              <a:t> of </a:t>
            </a:r>
            <a:r>
              <a:rPr lang="sk-SK" sz="2400" dirty="0" err="1">
                <a:solidFill>
                  <a:schemeClr val="bg1"/>
                </a:solidFill>
              </a:rPr>
              <a:t>Implantable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hearing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devices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err="1" smtClean="0">
                <a:solidFill>
                  <a:schemeClr val="bg1"/>
                </a:solidFill>
              </a:rPr>
              <a:t>Discussion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bg1"/>
                </a:solidFill>
              </a:rPr>
              <a:t>Implantable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hearing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devices</a:t>
            </a:r>
            <a:r>
              <a:rPr lang="sk-SK" dirty="0">
                <a:solidFill>
                  <a:schemeClr val="bg1"/>
                </a:solidFill>
              </a:rPr>
              <a:t/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sz="2700" dirty="0" err="1" smtClean="0">
                <a:solidFill>
                  <a:schemeClr val="bg1"/>
                </a:solidFill>
              </a:rPr>
              <a:t>History</a:t>
            </a:r>
            <a:r>
              <a:rPr lang="sk-SK" sz="2700" dirty="0" smtClean="0">
                <a:solidFill>
                  <a:schemeClr val="bg1"/>
                </a:solidFill>
              </a:rPr>
              <a:t> of Bone </a:t>
            </a:r>
            <a:r>
              <a:rPr lang="sk-SK" sz="2700" dirty="0" err="1" smtClean="0">
                <a:solidFill>
                  <a:schemeClr val="bg1"/>
                </a:solidFill>
              </a:rPr>
              <a:t>Conduction</a:t>
            </a:r>
            <a:r>
              <a:rPr lang="sk-SK" sz="2700" dirty="0" smtClean="0">
                <a:solidFill>
                  <a:schemeClr val="bg1"/>
                </a:solidFill>
              </a:rPr>
              <a:t> </a:t>
            </a:r>
            <a:r>
              <a:rPr lang="sk-SK" sz="2700" dirty="0" err="1" smtClean="0">
                <a:solidFill>
                  <a:schemeClr val="bg1"/>
                </a:solidFill>
              </a:rPr>
              <a:t>Implants</a:t>
            </a:r>
            <a:r>
              <a:rPr lang="sk-SK" sz="2700" dirty="0" smtClean="0">
                <a:solidFill>
                  <a:schemeClr val="bg1"/>
                </a:solidFill>
              </a:rPr>
              <a:t> (BCI)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sk-SK" sz="2800" dirty="0" smtClean="0">
                <a:solidFill>
                  <a:schemeClr val="bg1"/>
                </a:solidFill>
              </a:rPr>
              <a:t>Bone </a:t>
            </a:r>
            <a:r>
              <a:rPr lang="sk-SK" sz="2800" dirty="0" err="1" smtClean="0">
                <a:solidFill>
                  <a:schemeClr val="bg1"/>
                </a:solidFill>
              </a:rPr>
              <a:t>conduction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devices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r>
              <a:rPr lang="sk-SK" sz="2400" dirty="0" err="1" smtClean="0">
                <a:solidFill>
                  <a:schemeClr val="bg1"/>
                </a:solidFill>
              </a:rPr>
              <a:t>Already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during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renessaince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period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Girolamo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Cardano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demonstrated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amplification</a:t>
            </a:r>
            <a:r>
              <a:rPr lang="sk-SK" sz="2400" dirty="0" smtClean="0">
                <a:solidFill>
                  <a:schemeClr val="bg1"/>
                </a:solidFill>
              </a:rPr>
              <a:t> of </a:t>
            </a:r>
            <a:r>
              <a:rPr lang="sk-SK" sz="2400" dirty="0" err="1" smtClean="0">
                <a:solidFill>
                  <a:schemeClr val="bg1"/>
                </a:solidFill>
              </a:rPr>
              <a:t>sound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when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transmitted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through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spear</a:t>
            </a:r>
            <a:r>
              <a:rPr lang="sk-SK" sz="2400" dirty="0" smtClean="0">
                <a:solidFill>
                  <a:schemeClr val="bg1"/>
                </a:solidFill>
              </a:rPr>
              <a:t> hold by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teeth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sk-SK" sz="2400" dirty="0" err="1" smtClean="0">
                <a:solidFill>
                  <a:schemeClr val="bg1"/>
                </a:solidFill>
              </a:rPr>
              <a:t>Original</a:t>
            </a:r>
            <a:r>
              <a:rPr lang="sk-SK" sz="2400" dirty="0" smtClean="0">
                <a:solidFill>
                  <a:schemeClr val="bg1"/>
                </a:solidFill>
              </a:rPr>
              <a:t> BC device: </a:t>
            </a:r>
            <a:r>
              <a:rPr lang="en-US" sz="2400" dirty="0" smtClean="0">
                <a:solidFill>
                  <a:schemeClr val="bg1"/>
                </a:solidFill>
              </a:rPr>
              <a:t>Anders </a:t>
            </a:r>
            <a:r>
              <a:rPr lang="en-US" sz="2400" dirty="0" err="1" smtClean="0">
                <a:solidFill>
                  <a:schemeClr val="bg1"/>
                </a:solidFill>
              </a:rPr>
              <a:t>Tjellström</a:t>
            </a:r>
            <a:r>
              <a:rPr lang="sk-SK" sz="2400" dirty="0" smtClean="0">
                <a:solidFill>
                  <a:schemeClr val="bg1"/>
                </a:solidFill>
              </a:rPr>
              <a:t> in 1</a:t>
            </a:r>
            <a:r>
              <a:rPr lang="en-US" sz="2400" dirty="0" smtClean="0">
                <a:solidFill>
                  <a:schemeClr val="bg1"/>
                </a:solidFill>
              </a:rPr>
              <a:t>977</a:t>
            </a:r>
            <a:r>
              <a:rPr lang="sk-SK" sz="2400" dirty="0" smtClean="0">
                <a:solidFill>
                  <a:schemeClr val="bg1"/>
                </a:solidFill>
              </a:rPr>
              <a:t> – BAHA</a:t>
            </a:r>
          </a:p>
        </p:txBody>
      </p:sp>
    </p:spTree>
    <p:extLst>
      <p:ext uri="{BB962C8B-B14F-4D97-AF65-F5344CB8AC3E}">
        <p14:creationId xmlns:p14="http://schemas.microsoft.com/office/powerpoint/2010/main" val="2861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Implantable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hearing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devices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3600" dirty="0" err="1" smtClean="0">
                <a:solidFill>
                  <a:schemeClr val="bg1"/>
                </a:solidFill>
              </a:rPr>
              <a:t>History</a:t>
            </a:r>
            <a:r>
              <a:rPr lang="sk-SK" sz="3600" dirty="0" smtClean="0">
                <a:solidFill>
                  <a:schemeClr val="bg1"/>
                </a:solidFill>
              </a:rPr>
              <a:t> of AME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k-SK" sz="2400" dirty="0" err="1" smtClean="0">
                <a:solidFill>
                  <a:schemeClr val="bg1"/>
                </a:solidFill>
              </a:rPr>
              <a:t>Alvar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Wilska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(1911–1987)</a:t>
            </a:r>
            <a:r>
              <a:rPr lang="sk-SK" sz="2400" dirty="0" smtClean="0">
                <a:solidFill>
                  <a:schemeClr val="bg1"/>
                </a:solidFill>
              </a:rPr>
              <a:t>, </a:t>
            </a:r>
            <a:r>
              <a:rPr lang="sk-SK" sz="2400" dirty="0" err="1" smtClean="0">
                <a:solidFill>
                  <a:schemeClr val="bg1"/>
                </a:solidFill>
              </a:rPr>
              <a:t>Finnish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scientist</a:t>
            </a:r>
            <a:r>
              <a:rPr lang="sk-SK" sz="2400" dirty="0" smtClean="0">
                <a:solidFill>
                  <a:schemeClr val="bg1"/>
                </a:solidFill>
              </a:rPr>
              <a:t> in 1935 </a:t>
            </a:r>
            <a:r>
              <a:rPr lang="sk-SK" sz="2400" dirty="0" err="1" smtClean="0">
                <a:solidFill>
                  <a:schemeClr val="bg1"/>
                </a:solidFill>
              </a:rPr>
              <a:t>placed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pieces</a:t>
            </a:r>
            <a:r>
              <a:rPr lang="sk-SK" sz="2400" dirty="0" smtClean="0">
                <a:solidFill>
                  <a:schemeClr val="bg1"/>
                </a:solidFill>
              </a:rPr>
              <a:t> of </a:t>
            </a:r>
            <a:r>
              <a:rPr lang="sk-SK" sz="2400" dirty="0" err="1" smtClean="0">
                <a:solidFill>
                  <a:schemeClr val="bg1"/>
                </a:solidFill>
              </a:rPr>
              <a:t>iron</a:t>
            </a:r>
            <a:r>
              <a:rPr lang="sk-SK" sz="2400" dirty="0" smtClean="0">
                <a:solidFill>
                  <a:schemeClr val="bg1"/>
                </a:solidFill>
              </a:rPr>
              <a:t> on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drum</a:t>
            </a:r>
            <a:r>
              <a:rPr lang="sk-SK" sz="2400" dirty="0" smtClean="0">
                <a:solidFill>
                  <a:schemeClr val="bg1"/>
                </a:solidFill>
              </a:rPr>
              <a:t> and </a:t>
            </a:r>
            <a:r>
              <a:rPr lang="sk-SK" sz="2400" dirty="0" err="1" smtClean="0">
                <a:solidFill>
                  <a:schemeClr val="bg1"/>
                </a:solidFill>
              </a:rPr>
              <a:t>with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electromagnetic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coil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created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magnetic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field</a:t>
            </a:r>
            <a:r>
              <a:rPr lang="sk-SK" sz="2400" dirty="0" smtClean="0">
                <a:solidFill>
                  <a:schemeClr val="bg1"/>
                </a:solidFill>
              </a:rPr>
              <a:t> and </a:t>
            </a:r>
            <a:r>
              <a:rPr lang="sk-SK" sz="2400" dirty="0" err="1" smtClean="0">
                <a:solidFill>
                  <a:schemeClr val="bg1"/>
                </a:solidFill>
              </a:rPr>
              <a:t>vibrations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</a:rPr>
              <a:t>Rutschmann </a:t>
            </a:r>
            <a:r>
              <a:rPr lang="sk-SK" sz="2400" dirty="0" smtClean="0">
                <a:solidFill>
                  <a:schemeClr val="bg1"/>
                </a:solidFill>
              </a:rPr>
              <a:t>in </a:t>
            </a:r>
            <a:r>
              <a:rPr lang="de-DE" sz="2400" dirty="0" smtClean="0">
                <a:solidFill>
                  <a:schemeClr val="bg1"/>
                </a:solidFill>
              </a:rPr>
              <a:t>1959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attached</a:t>
            </a:r>
            <a:r>
              <a:rPr lang="sk-SK" sz="2400" dirty="0" smtClean="0">
                <a:solidFill>
                  <a:schemeClr val="bg1"/>
                </a:solidFill>
              </a:rPr>
              <a:t> 10mg magnet to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drum</a:t>
            </a:r>
            <a:r>
              <a:rPr lang="sk-SK" sz="2400" dirty="0" smtClean="0">
                <a:solidFill>
                  <a:schemeClr val="bg1"/>
                </a:solidFill>
              </a:rPr>
              <a:t> and </a:t>
            </a:r>
            <a:r>
              <a:rPr lang="sk-SK" sz="2400" dirty="0" err="1" smtClean="0">
                <a:solidFill>
                  <a:schemeClr val="bg1"/>
                </a:solidFill>
              </a:rPr>
              <a:t>created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alternating</a:t>
            </a:r>
            <a:r>
              <a:rPr lang="sk-SK" sz="2400" dirty="0" smtClean="0">
                <a:solidFill>
                  <a:schemeClr val="bg1"/>
                </a:solidFill>
              </a:rPr>
              <a:t> EM </a:t>
            </a:r>
            <a:r>
              <a:rPr lang="sk-SK" sz="2400" dirty="0" err="1" smtClean="0">
                <a:solidFill>
                  <a:schemeClr val="bg1"/>
                </a:solidFill>
              </a:rPr>
              <a:t>field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with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vibrations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Goode (1970), Fredrickson (1973)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Nunelly</a:t>
            </a:r>
            <a:r>
              <a:rPr lang="en-US" sz="2400" dirty="0">
                <a:solidFill>
                  <a:schemeClr val="bg1"/>
                </a:solidFill>
              </a:rPr>
              <a:t> (1976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already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placed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source</a:t>
            </a:r>
            <a:r>
              <a:rPr lang="sk-SK" sz="2400" dirty="0" smtClean="0">
                <a:solidFill>
                  <a:schemeClr val="bg1"/>
                </a:solidFill>
              </a:rPr>
              <a:t> of </a:t>
            </a:r>
            <a:r>
              <a:rPr lang="sk-SK" sz="2400" dirty="0" err="1" smtClean="0">
                <a:solidFill>
                  <a:schemeClr val="bg1"/>
                </a:solidFill>
              </a:rPr>
              <a:t>energy</a:t>
            </a:r>
            <a:r>
              <a:rPr lang="sk-SK" sz="2400" dirty="0" smtClean="0">
                <a:solidFill>
                  <a:schemeClr val="bg1"/>
                </a:solidFill>
              </a:rPr>
              <a:t> to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drum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err="1" smtClean="0">
                <a:solidFill>
                  <a:schemeClr val="bg1"/>
                </a:solidFill>
              </a:rPr>
              <a:t>Audiologic</a:t>
            </a:r>
            <a:r>
              <a:rPr lang="sk-SK" sz="4000" dirty="0" smtClean="0">
                <a:solidFill>
                  <a:schemeClr val="bg1"/>
                </a:solidFill>
              </a:rPr>
              <a:t> </a:t>
            </a:r>
            <a:r>
              <a:rPr lang="sk-SK" sz="4000" dirty="0" err="1" smtClean="0">
                <a:solidFill>
                  <a:schemeClr val="bg1"/>
                </a:solidFill>
              </a:rPr>
              <a:t>indications</a:t>
            </a:r>
            <a:r>
              <a:rPr lang="sk-SK" sz="4000" dirty="0" smtClean="0">
                <a:solidFill>
                  <a:schemeClr val="bg1"/>
                </a:solidFill>
              </a:rPr>
              <a:t> </a:t>
            </a:r>
            <a:r>
              <a:rPr lang="sk-SK" sz="4000" dirty="0" err="1" smtClean="0">
                <a:solidFill>
                  <a:schemeClr val="bg1"/>
                </a:solidFill>
              </a:rPr>
              <a:t>for</a:t>
            </a:r>
            <a:r>
              <a:rPr lang="sk-SK" sz="4000" dirty="0" smtClean="0">
                <a:solidFill>
                  <a:schemeClr val="bg1"/>
                </a:solidFill>
              </a:rPr>
              <a:t> BCI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213101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In majority of BCI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BC </a:t>
            </a:r>
            <a:r>
              <a:rPr lang="sk-SK" dirty="0" err="1" smtClean="0">
                <a:solidFill>
                  <a:schemeClr val="bg1"/>
                </a:solidFill>
              </a:rPr>
              <a:t>threshold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should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not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exceed</a:t>
            </a:r>
            <a:r>
              <a:rPr lang="sk-SK" dirty="0" smtClean="0">
                <a:solidFill>
                  <a:schemeClr val="bg1"/>
                </a:solidFill>
              </a:rPr>
              <a:t> 40dB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Output of </a:t>
            </a:r>
            <a:r>
              <a:rPr lang="sk-SK" dirty="0" err="1" smtClean="0">
                <a:solidFill>
                  <a:schemeClr val="bg1"/>
                </a:solidFill>
              </a:rPr>
              <a:t>transcutaneous</a:t>
            </a:r>
            <a:r>
              <a:rPr lang="sk-SK" dirty="0" smtClean="0">
                <a:solidFill>
                  <a:schemeClr val="bg1"/>
                </a:solidFill>
              </a:rPr>
              <a:t> BCI </a:t>
            </a:r>
            <a:r>
              <a:rPr lang="sk-SK" dirty="0" err="1" smtClean="0">
                <a:solidFill>
                  <a:schemeClr val="bg1"/>
                </a:solidFill>
              </a:rPr>
              <a:t>is</a:t>
            </a:r>
            <a:r>
              <a:rPr lang="sk-SK" dirty="0" smtClean="0">
                <a:solidFill>
                  <a:schemeClr val="bg1"/>
                </a:solidFill>
              </a:rPr>
              <a:t> in </a:t>
            </a:r>
            <a:r>
              <a:rPr lang="sk-SK" dirty="0" err="1" smtClean="0">
                <a:solidFill>
                  <a:schemeClr val="bg1"/>
                </a:solidFill>
              </a:rPr>
              <a:t>average</a:t>
            </a:r>
            <a:r>
              <a:rPr lang="sk-SK" dirty="0" smtClean="0">
                <a:solidFill>
                  <a:schemeClr val="bg1"/>
                </a:solidFill>
              </a:rPr>
              <a:t> 15dB </a:t>
            </a:r>
            <a:r>
              <a:rPr lang="sk-SK" dirty="0" err="1" smtClean="0">
                <a:solidFill>
                  <a:schemeClr val="bg1"/>
                </a:solidFill>
              </a:rPr>
              <a:t>less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percutaneous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err="1" smtClean="0">
                <a:solidFill>
                  <a:schemeClr val="bg1"/>
                </a:solidFill>
              </a:rPr>
              <a:t>Types</a:t>
            </a:r>
            <a:r>
              <a:rPr lang="sk-SK" dirty="0" smtClean="0">
                <a:solidFill>
                  <a:schemeClr val="bg1"/>
                </a:solidFill>
              </a:rPr>
              <a:t> of </a:t>
            </a:r>
            <a:r>
              <a:rPr lang="sk-SK" dirty="0" err="1" smtClean="0">
                <a:solidFill>
                  <a:schemeClr val="bg1"/>
                </a:solidFill>
              </a:rPr>
              <a:t>implants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sk-SK" sz="2700" dirty="0">
                <a:solidFill>
                  <a:schemeClr val="bg1"/>
                </a:solidFill>
              </a:rPr>
              <a:t>BAHA (</a:t>
            </a:r>
            <a:r>
              <a:rPr lang="sk-SK" sz="2700" dirty="0" err="1">
                <a:solidFill>
                  <a:schemeClr val="bg1"/>
                </a:solidFill>
              </a:rPr>
              <a:t>Cochlear</a:t>
            </a:r>
            <a:r>
              <a:rPr lang="sk-SK" sz="2700" dirty="0">
                <a:solidFill>
                  <a:schemeClr val="bg1"/>
                </a:solidFill>
              </a:rPr>
              <a:t>)</a:t>
            </a:r>
          </a:p>
          <a:p>
            <a:r>
              <a:rPr lang="sk-SK" sz="2700" dirty="0">
                <a:solidFill>
                  <a:schemeClr val="bg1"/>
                </a:solidFill>
              </a:rPr>
              <a:t>BAHA </a:t>
            </a:r>
            <a:r>
              <a:rPr lang="sk-SK" sz="2700" dirty="0" err="1">
                <a:solidFill>
                  <a:schemeClr val="bg1"/>
                </a:solidFill>
              </a:rPr>
              <a:t>Attract</a:t>
            </a:r>
            <a:r>
              <a:rPr lang="sk-SK" sz="2700" dirty="0">
                <a:solidFill>
                  <a:schemeClr val="bg1"/>
                </a:solidFill>
              </a:rPr>
              <a:t> (</a:t>
            </a:r>
            <a:r>
              <a:rPr lang="sk-SK" sz="2700" dirty="0" err="1">
                <a:solidFill>
                  <a:schemeClr val="bg1"/>
                </a:solidFill>
              </a:rPr>
              <a:t>Cochlear</a:t>
            </a:r>
            <a:r>
              <a:rPr lang="sk-SK" sz="2700" dirty="0">
                <a:solidFill>
                  <a:schemeClr val="bg1"/>
                </a:solidFill>
              </a:rPr>
              <a:t>)</a:t>
            </a:r>
          </a:p>
          <a:p>
            <a:r>
              <a:rPr lang="sk-SK" sz="2700" dirty="0" smtClean="0">
                <a:solidFill>
                  <a:schemeClr val="bg1"/>
                </a:solidFill>
              </a:rPr>
              <a:t>BONEBRIDGE </a:t>
            </a:r>
            <a:r>
              <a:rPr lang="sk-SK" sz="2700" dirty="0">
                <a:solidFill>
                  <a:schemeClr val="bg1"/>
                </a:solidFill>
              </a:rPr>
              <a:t>(</a:t>
            </a:r>
            <a:r>
              <a:rPr lang="sk-SK" sz="2700" dirty="0" err="1">
                <a:solidFill>
                  <a:schemeClr val="bg1"/>
                </a:solidFill>
              </a:rPr>
              <a:t>Medel</a:t>
            </a:r>
            <a:r>
              <a:rPr lang="sk-SK" sz="2700" dirty="0">
                <a:solidFill>
                  <a:schemeClr val="bg1"/>
                </a:solidFill>
              </a:rPr>
              <a:t>)</a:t>
            </a:r>
          </a:p>
          <a:p>
            <a:r>
              <a:rPr lang="sk-SK" sz="2700" dirty="0">
                <a:solidFill>
                  <a:schemeClr val="bg1"/>
                </a:solidFill>
              </a:rPr>
              <a:t>SOUNDBRIDGE (</a:t>
            </a:r>
            <a:r>
              <a:rPr lang="sk-SK" sz="2700" dirty="0" err="1">
                <a:solidFill>
                  <a:schemeClr val="bg1"/>
                </a:solidFill>
              </a:rPr>
              <a:t>Medel</a:t>
            </a:r>
            <a:r>
              <a:rPr lang="sk-SK" sz="2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sz="2700" dirty="0" smtClean="0">
                <a:solidFill>
                  <a:schemeClr val="bg1"/>
                </a:solidFill>
              </a:rPr>
              <a:t>SOPHONO </a:t>
            </a:r>
            <a:r>
              <a:rPr lang="sk-SK" sz="2700" dirty="0">
                <a:solidFill>
                  <a:schemeClr val="bg1"/>
                </a:solidFill>
              </a:rPr>
              <a:t>(</a:t>
            </a:r>
            <a:r>
              <a:rPr lang="sk-SK" sz="2700" dirty="0" err="1">
                <a:solidFill>
                  <a:schemeClr val="bg1"/>
                </a:solidFill>
              </a:rPr>
              <a:t>Medtronic</a:t>
            </a:r>
            <a:r>
              <a:rPr lang="sk-SK" sz="2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sz="2700" dirty="0" smtClean="0">
                <a:solidFill>
                  <a:schemeClr val="bg1"/>
                </a:solidFill>
              </a:rPr>
              <a:t>ADHEAR (</a:t>
            </a:r>
            <a:r>
              <a:rPr lang="sk-SK" sz="2700" dirty="0" err="1" smtClean="0">
                <a:solidFill>
                  <a:schemeClr val="bg1"/>
                </a:solidFill>
              </a:rPr>
              <a:t>Medel</a:t>
            </a:r>
            <a:r>
              <a:rPr lang="sk-SK" sz="2700" dirty="0" smtClean="0">
                <a:solidFill>
                  <a:schemeClr val="bg1"/>
                </a:solidFill>
              </a:rPr>
              <a:t>)</a:t>
            </a:r>
            <a:endParaRPr lang="sk-SK" sz="2700" dirty="0">
              <a:solidFill>
                <a:schemeClr val="bg1"/>
              </a:solidFill>
            </a:endParaRPr>
          </a:p>
          <a:p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>
                <a:solidFill>
                  <a:schemeClr val="bg1"/>
                </a:solidFill>
              </a:rPr>
              <a:t>BAHA </a:t>
            </a:r>
            <a:r>
              <a:rPr lang="sk-SK" sz="4000" dirty="0" err="1" smtClean="0">
                <a:solidFill>
                  <a:schemeClr val="bg1"/>
                </a:solidFill>
              </a:rPr>
              <a:t>Connect</a:t>
            </a:r>
            <a:r>
              <a:rPr lang="sk-SK" sz="4000" dirty="0" smtClean="0">
                <a:solidFill>
                  <a:schemeClr val="bg1"/>
                </a:solidFill>
              </a:rPr>
              <a:t> and BAHA </a:t>
            </a:r>
            <a:r>
              <a:rPr lang="sk-SK" sz="4000" dirty="0" err="1" smtClean="0">
                <a:solidFill>
                  <a:schemeClr val="bg1"/>
                </a:solidFill>
              </a:rPr>
              <a:t>Attract</a:t>
            </a:r>
            <a:r>
              <a:rPr lang="sk-SK" sz="4000" dirty="0" smtClean="0">
                <a:solidFill>
                  <a:schemeClr val="bg1"/>
                </a:solidFill>
              </a:rPr>
              <a:t/>
            </a:r>
            <a:br>
              <a:rPr lang="sk-SK" sz="4000" dirty="0" smtClean="0">
                <a:solidFill>
                  <a:schemeClr val="bg1"/>
                </a:solidFill>
              </a:rPr>
            </a:br>
            <a:r>
              <a:rPr lang="sk-SK" sz="3600" dirty="0" err="1" smtClean="0">
                <a:solidFill>
                  <a:schemeClr val="bg1"/>
                </a:solidFill>
              </a:rPr>
              <a:t>Percutaneous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r>
              <a:rPr lang="sk-SK" sz="3600" dirty="0" err="1" smtClean="0">
                <a:solidFill>
                  <a:schemeClr val="bg1"/>
                </a:solidFill>
              </a:rPr>
              <a:t>vs</a:t>
            </a:r>
            <a:r>
              <a:rPr lang="sk-SK" sz="3600" dirty="0" smtClean="0">
                <a:solidFill>
                  <a:schemeClr val="bg1"/>
                </a:solidFill>
              </a:rPr>
              <a:t>. </a:t>
            </a:r>
            <a:r>
              <a:rPr lang="sk-SK" sz="3600" dirty="0" err="1" smtClean="0">
                <a:solidFill>
                  <a:schemeClr val="bg1"/>
                </a:solidFill>
              </a:rPr>
              <a:t>Transcutaneous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AutoShape 5" descr="Výsledok vyhľadávania obrázkov pre dopyt baha attr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26" y="2276872"/>
            <a:ext cx="416650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198506" cy="224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6" y="4268819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BAHA </a:t>
            </a:r>
            <a:r>
              <a:rPr lang="sk-SK" dirty="0" err="1" smtClean="0">
                <a:solidFill>
                  <a:schemeClr val="bg1"/>
                </a:solidFill>
              </a:rPr>
              <a:t>Candidacy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Conductive Hearing </a:t>
            </a:r>
            <a:r>
              <a:rPr lang="en-US" sz="2800" dirty="0" smtClean="0">
                <a:solidFill>
                  <a:schemeClr val="bg1"/>
                </a:solidFill>
              </a:rPr>
              <a:t>Loss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conductive component of </a:t>
            </a:r>
            <a:r>
              <a:rPr lang="en-US" sz="2400" dirty="0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hearing </a:t>
            </a:r>
            <a:r>
              <a:rPr lang="en-US" sz="2400" dirty="0">
                <a:solidFill>
                  <a:schemeClr val="bg1"/>
                </a:solidFill>
              </a:rPr>
              <a:t>loss is greater than 30 dB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Mixed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Heearing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Loss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/>
            <a:r>
              <a:rPr lang="sk-SK" sz="2400" dirty="0" smtClean="0">
                <a:solidFill>
                  <a:schemeClr val="bg1"/>
                </a:solidFill>
              </a:rPr>
              <a:t>BC </a:t>
            </a:r>
            <a:r>
              <a:rPr lang="sk-SK" sz="2400" dirty="0" err="1" smtClean="0">
                <a:solidFill>
                  <a:schemeClr val="bg1"/>
                </a:solidFill>
              </a:rPr>
              <a:t>threshold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up</a:t>
            </a:r>
            <a:r>
              <a:rPr lang="sk-SK" sz="2400" dirty="0" smtClean="0">
                <a:solidFill>
                  <a:schemeClr val="bg1"/>
                </a:solidFill>
              </a:rPr>
              <a:t> to 50/60dB</a:t>
            </a:r>
          </a:p>
          <a:p>
            <a:pPr lvl="2"/>
            <a:r>
              <a:rPr lang="sk-SK" sz="2000" dirty="0" smtClean="0">
                <a:solidFill>
                  <a:schemeClr val="bg1"/>
                </a:solidFill>
              </a:rPr>
              <a:t>BAHA 5 (45)</a:t>
            </a:r>
          </a:p>
          <a:p>
            <a:pPr lvl="2"/>
            <a:r>
              <a:rPr lang="sk-SK" sz="2000" dirty="0" smtClean="0">
                <a:solidFill>
                  <a:schemeClr val="bg1"/>
                </a:solidFill>
              </a:rPr>
              <a:t>BAHA 5 </a:t>
            </a:r>
            <a:r>
              <a:rPr lang="sk-SK" sz="2000" dirty="0" err="1" smtClean="0">
                <a:solidFill>
                  <a:schemeClr val="bg1"/>
                </a:solidFill>
              </a:rPr>
              <a:t>Power</a:t>
            </a:r>
            <a:r>
              <a:rPr lang="sk-SK" sz="2000" dirty="0" smtClean="0">
                <a:solidFill>
                  <a:schemeClr val="bg1"/>
                </a:solidFill>
              </a:rPr>
              <a:t> (55)</a:t>
            </a:r>
          </a:p>
          <a:p>
            <a:pPr lvl="2"/>
            <a:r>
              <a:rPr lang="sk-SK" sz="2000" dirty="0">
                <a:solidFill>
                  <a:schemeClr val="bg1"/>
                </a:solidFill>
              </a:rPr>
              <a:t>BAHA 5 </a:t>
            </a:r>
            <a:r>
              <a:rPr lang="sk-SK" sz="2000" dirty="0" err="1" smtClean="0">
                <a:solidFill>
                  <a:schemeClr val="bg1"/>
                </a:solidFill>
              </a:rPr>
              <a:t>Superpower</a:t>
            </a:r>
            <a:r>
              <a:rPr lang="sk-SK" sz="2000" dirty="0" smtClean="0">
                <a:solidFill>
                  <a:schemeClr val="bg1"/>
                </a:solidFill>
              </a:rPr>
              <a:t> (65)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Single </a:t>
            </a:r>
            <a:r>
              <a:rPr lang="sk-SK" sz="2800" dirty="0" err="1" smtClean="0">
                <a:solidFill>
                  <a:schemeClr val="bg1"/>
                </a:solidFill>
              </a:rPr>
              <a:t>sided</a:t>
            </a:r>
            <a:r>
              <a:rPr lang="sk-SK" sz="2800" dirty="0" smtClean="0">
                <a:solidFill>
                  <a:schemeClr val="bg1"/>
                </a:solidFill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</a:rPr>
              <a:t>deafness</a:t>
            </a:r>
            <a:endParaRPr lang="sk-SK" sz="2800" dirty="0" smtClean="0">
              <a:solidFill>
                <a:schemeClr val="bg1"/>
              </a:solidFill>
            </a:endParaRPr>
          </a:p>
          <a:p>
            <a:pPr lvl="1"/>
            <a:r>
              <a:rPr lang="sk-SK" sz="2400" dirty="0" smtClean="0">
                <a:solidFill>
                  <a:schemeClr val="bg1"/>
                </a:solidFill>
              </a:rPr>
              <a:t>BC </a:t>
            </a:r>
            <a:r>
              <a:rPr lang="sk-SK" sz="2400" dirty="0" err="1" smtClean="0">
                <a:solidFill>
                  <a:schemeClr val="bg1"/>
                </a:solidFill>
              </a:rPr>
              <a:t>threshold</a:t>
            </a:r>
            <a:r>
              <a:rPr lang="sk-SK" sz="2400" dirty="0" smtClean="0">
                <a:solidFill>
                  <a:schemeClr val="bg1"/>
                </a:solidFill>
              </a:rPr>
              <a:t> in </a:t>
            </a:r>
            <a:r>
              <a:rPr lang="sk-SK" sz="2400" dirty="0" err="1" smtClean="0">
                <a:solidFill>
                  <a:schemeClr val="bg1"/>
                </a:solidFill>
              </a:rPr>
              <a:t>the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hearing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ear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up</a:t>
            </a:r>
            <a:r>
              <a:rPr lang="sk-SK" sz="2400" dirty="0" smtClean="0">
                <a:solidFill>
                  <a:schemeClr val="bg1"/>
                </a:solidFill>
              </a:rPr>
              <a:t> to 20dB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SOPHONO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Výsledok vyhľadávania obrázkov pre dopyt soph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58178"/>
            <a:ext cx="3024172" cy="12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soph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18235"/>
            <a:ext cx="3024172" cy="24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01" y="1197227"/>
            <a:ext cx="1925571" cy="185607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087" y="3535784"/>
            <a:ext cx="1925571" cy="19043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23" y="3535784"/>
            <a:ext cx="1784632" cy="1904351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588224" y="1429470"/>
            <a:ext cx="2315581" cy="129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BC </a:t>
            </a:r>
            <a:r>
              <a:rPr lang="sk-SK" sz="2000" b="1" dirty="0" err="1" smtClean="0">
                <a:solidFill>
                  <a:schemeClr val="tx1"/>
                </a:solidFill>
              </a:rPr>
              <a:t>threshold</a:t>
            </a:r>
            <a:endParaRPr lang="sk-SK" sz="20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30-40dB </a:t>
            </a:r>
          </a:p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(20dB)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13022</TotalTime>
  <Words>366</Words>
  <Application>Microsoft Office PowerPoint</Application>
  <PresentationFormat>Prezentácia na obrazovke (4:3)</PresentationFormat>
  <Paragraphs>80</Paragraphs>
  <Slides>15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Arial</vt:lpstr>
      <vt:lpstr>Predvolený návrh</vt:lpstr>
      <vt:lpstr>Implantable hearing devices: Where we are</vt:lpstr>
      <vt:lpstr>Implantable hearing devices Topics</vt:lpstr>
      <vt:lpstr>Implantable hearing devices History of Bone Conduction Implants (BCI)</vt:lpstr>
      <vt:lpstr>Implantable hearing devices History of AME</vt:lpstr>
      <vt:lpstr>Audiologic indications for BCI</vt:lpstr>
      <vt:lpstr> Types of implants </vt:lpstr>
      <vt:lpstr>BAHA Connect and BAHA Attract Percutaneous vs. Transcutaneous</vt:lpstr>
      <vt:lpstr>BAHA Candidacy</vt:lpstr>
      <vt:lpstr>SOPHONO</vt:lpstr>
      <vt:lpstr>BONEBRIDGE</vt:lpstr>
      <vt:lpstr>SOUNDBRIDGE</vt:lpstr>
      <vt:lpstr>VibrantSoundbridge with Couplers</vt:lpstr>
      <vt:lpstr>Implantable hearing devices Mixed hearing loss: When to implant</vt:lpstr>
      <vt:lpstr>Audiological indications</vt:lpstr>
      <vt:lpstr>VSB pri SNHL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Zuzana - Kabatova</dc:creator>
  <cp:lastModifiedBy>Milan Profant</cp:lastModifiedBy>
  <cp:revision>410</cp:revision>
  <dcterms:created xsi:type="dcterms:W3CDTF">2008-03-11T18:12:18Z</dcterms:created>
  <dcterms:modified xsi:type="dcterms:W3CDTF">2021-04-13T11:55:26Z</dcterms:modified>
</cp:coreProperties>
</file>