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4" r:id="rId5"/>
    <p:sldId id="265" r:id="rId6"/>
    <p:sldId id="260" r:id="rId7"/>
    <p:sldId id="266" r:id="rId8"/>
    <p:sldId id="261" r:id="rId9"/>
    <p:sldId id="267" r:id="rId10"/>
    <p:sldId id="268" r:id="rId11"/>
    <p:sldId id="269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185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7963-1C95-4D79-90A7-2514F81A8A1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95559-A477-4080-BB78-8479B048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65426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B33FB-A4A7-4902-9523-168A0DFFA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2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BAE46-A019-407D-9E11-859DD7311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66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84D1D-2F05-43E8-B0CF-8396CBDFE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32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grafu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2002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I.ORL klinika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0747C-ED30-4E2A-B060-E862CD35DE1F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332584847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0D79B-2D0C-4F80-8187-9BAFB0FB0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9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5A077-3D48-4028-AFDA-6A3FB459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9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1A20A-F1E4-42ED-949B-F961FDAE7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60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93BE6-8813-4029-BEA3-4CAF9FE7F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81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F7935-7BE8-421B-8CB1-DA92FE169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98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F6F0B-E700-4C10-A8F6-E6338324A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9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0207-F66E-40A8-95BF-3B71E8D33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9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3150-86DC-46CE-ACF4-3549D4A0C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5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6F8F1C-7B4A-4423-A919-5604C25AA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Deafness</a:t>
            </a:r>
            <a:r>
              <a:rPr lang="sk-SK" altLang="en-US" sz="3600" dirty="0" smtClean="0"/>
              <a:t> </a:t>
            </a:r>
            <a:r>
              <a:rPr lang="sk-SK" altLang="en-US" sz="3600" dirty="0" err="1" smtClean="0"/>
              <a:t>rehabilitation</a:t>
            </a:r>
            <a:r>
              <a:rPr lang="sk-SK" altLang="en-US" sz="3600" dirty="0"/>
              <a:t/>
            </a:r>
            <a:br>
              <a:rPr lang="sk-SK" altLang="en-US" sz="3600" dirty="0"/>
            </a:br>
            <a:r>
              <a:rPr lang="sk-SK" altLang="en-US" sz="3600" dirty="0" err="1" smtClean="0"/>
              <a:t>Types</a:t>
            </a:r>
            <a:r>
              <a:rPr lang="sk-SK" altLang="en-US" sz="3600" dirty="0" smtClean="0"/>
              <a:t> of </a:t>
            </a:r>
            <a:r>
              <a:rPr lang="sk-SK" altLang="en-US" sz="3600" dirty="0" err="1" smtClean="0"/>
              <a:t>deafness</a:t>
            </a:r>
            <a:endParaRPr lang="cs-CZ" altLang="en-US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9649072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altLang="en-US" sz="2800" dirty="0" err="1" smtClean="0"/>
              <a:t>For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the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clinical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development</a:t>
            </a:r>
            <a:r>
              <a:rPr lang="sk-SK" altLang="en-US" sz="2800" dirty="0" smtClean="0"/>
              <a:t> of </a:t>
            </a:r>
            <a:r>
              <a:rPr lang="sk-SK" altLang="en-US" sz="2800" dirty="0" err="1" smtClean="0"/>
              <a:t>human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beeing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we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categorize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types</a:t>
            </a:r>
            <a:r>
              <a:rPr lang="sk-SK" altLang="en-US" sz="2800" dirty="0" smtClean="0"/>
              <a:t> of </a:t>
            </a:r>
            <a:r>
              <a:rPr lang="sk-SK" altLang="en-US" sz="2800" dirty="0" err="1" smtClean="0"/>
              <a:t>deafness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according</a:t>
            </a:r>
            <a:r>
              <a:rPr lang="sk-SK" altLang="en-US" sz="2800" dirty="0" smtClean="0"/>
              <a:t> to </a:t>
            </a:r>
            <a:r>
              <a:rPr lang="sk-SK" altLang="en-US" sz="2800" dirty="0" err="1" smtClean="0"/>
              <a:t>the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onset</a:t>
            </a:r>
            <a:r>
              <a:rPr lang="sk-SK" altLang="en-US" sz="2800" dirty="0" smtClean="0"/>
              <a:t> of </a:t>
            </a:r>
            <a:r>
              <a:rPr lang="sk-SK" altLang="en-US" sz="2800" dirty="0" err="1" smtClean="0"/>
              <a:t>deafness</a:t>
            </a:r>
            <a:r>
              <a:rPr lang="sk-SK" altLang="en-US" sz="2800" dirty="0" smtClean="0"/>
              <a:t> in </a:t>
            </a:r>
            <a:r>
              <a:rPr lang="sk-SK" altLang="en-US" sz="2800" dirty="0" err="1" smtClean="0"/>
              <a:t>relation</a:t>
            </a:r>
            <a:r>
              <a:rPr lang="sk-SK" altLang="en-US" sz="2800" dirty="0" smtClean="0"/>
              <a:t> to </a:t>
            </a:r>
            <a:r>
              <a:rPr lang="sk-SK" altLang="en-US" sz="2800" dirty="0" err="1" smtClean="0"/>
              <a:t>the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speech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development</a:t>
            </a:r>
            <a:r>
              <a:rPr lang="sk-SK" altLang="en-US" sz="28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en-US" sz="2800" b="1" i="1" dirty="0" err="1" smtClean="0"/>
              <a:t>Prelingual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deafness</a:t>
            </a:r>
            <a:r>
              <a:rPr lang="sk-SK" altLang="en-US" sz="2800" dirty="0" smtClean="0"/>
              <a:t> </a:t>
            </a:r>
            <a:r>
              <a:rPr lang="sk-SK" altLang="en-US" sz="2800" dirty="0"/>
              <a:t>– </a:t>
            </a:r>
            <a:r>
              <a:rPr lang="sk-SK" altLang="en-US" sz="2800" dirty="0" err="1" smtClean="0"/>
              <a:t>before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the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speech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development</a:t>
            </a:r>
            <a:endParaRPr lang="sk-SK" altLang="en-US" sz="2800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sk-SK" altLang="en-US" sz="2800" i="1" dirty="0" smtClean="0"/>
              <a:t>0-2 y</a:t>
            </a:r>
            <a:endParaRPr lang="sk-SK" altLang="en-US" sz="2800" i="1" dirty="0"/>
          </a:p>
          <a:p>
            <a:pPr marL="0" indent="0">
              <a:lnSpc>
                <a:spcPct val="90000"/>
              </a:lnSpc>
              <a:buNone/>
            </a:pPr>
            <a:r>
              <a:rPr lang="sk-SK" altLang="en-US" sz="2800" b="1" i="1" dirty="0" err="1" smtClean="0"/>
              <a:t>Perilingual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deafness</a:t>
            </a:r>
            <a:r>
              <a:rPr lang="sk-SK" altLang="en-US" sz="2800" dirty="0" smtClean="0"/>
              <a:t> </a:t>
            </a:r>
            <a:r>
              <a:rPr lang="sk-SK" altLang="en-US" sz="2800" dirty="0"/>
              <a:t>– </a:t>
            </a:r>
            <a:r>
              <a:rPr lang="sk-SK" altLang="en-US" sz="2800" dirty="0" err="1" smtClean="0"/>
              <a:t>during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the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speech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development</a:t>
            </a:r>
            <a:endParaRPr lang="sk-SK" alt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k-SK" altLang="en-US" sz="2800" b="1" i="1" dirty="0" smtClean="0"/>
              <a:t>	</a:t>
            </a:r>
            <a:r>
              <a:rPr lang="sk-SK" altLang="en-US" sz="2800" i="1" dirty="0" smtClean="0"/>
              <a:t>2-6y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altLang="en-US" sz="2800" b="1" i="1" dirty="0" err="1" smtClean="0"/>
              <a:t>Postlingual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deafness</a:t>
            </a:r>
            <a:r>
              <a:rPr lang="sk-SK" altLang="en-US" sz="2800" dirty="0" smtClean="0"/>
              <a:t>– </a:t>
            </a:r>
            <a:r>
              <a:rPr lang="sk-SK" altLang="en-US" sz="2800" dirty="0" err="1" smtClean="0"/>
              <a:t>after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the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speech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development</a:t>
            </a:r>
            <a:r>
              <a:rPr lang="sk-SK" altLang="en-US" sz="2800" dirty="0" smtClean="0"/>
              <a:t> and </a:t>
            </a:r>
            <a:r>
              <a:rPr lang="sk-SK" altLang="en-US" sz="2800" dirty="0" err="1" smtClean="0"/>
              <a:t>its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fixation</a:t>
            </a:r>
            <a:endParaRPr lang="sk-SK" alt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sk-SK" altLang="en-US" sz="2800" dirty="0"/>
              <a:t>	</a:t>
            </a:r>
            <a:r>
              <a:rPr lang="sk-SK" altLang="en-US" sz="2800" i="1" dirty="0" smtClean="0"/>
              <a:t>6+y</a:t>
            </a:r>
            <a:endParaRPr lang="cs-CZ" altLang="en-US" sz="2800" i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algn="l" eaLnBrk="1" hangingPunct="1"/>
            <a:r>
              <a:rPr lang="sk-SK" altLang="sk-SK" sz="3200" dirty="0" err="1">
                <a:latin typeface="Arial" pitchFamily="34" charset="0"/>
                <a:cs typeface="Arial" pitchFamily="34" charset="0"/>
              </a:rPr>
              <a:t>Results</a:t>
            </a:r>
            <a:r>
              <a:rPr lang="sk-SK" altLang="sk-SK" sz="3200" dirty="0">
                <a:latin typeface="Arial" pitchFamily="34" charset="0"/>
                <a:cs typeface="Arial" pitchFamily="34" charset="0"/>
              </a:rPr>
              <a:t> in </a:t>
            </a:r>
            <a:r>
              <a:rPr lang="sk-SK" altLang="sk-SK" sz="3200" dirty="0" err="1">
                <a:latin typeface="Arial" pitchFamily="34" charset="0"/>
                <a:cs typeface="Arial" pitchFamily="34" charset="0"/>
              </a:rPr>
              <a:t>postlingually</a:t>
            </a:r>
            <a:r>
              <a:rPr lang="sk-SK" altLang="sk-SK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3200" dirty="0" err="1">
                <a:latin typeface="Arial" pitchFamily="34" charset="0"/>
                <a:cs typeface="Arial" pitchFamily="34" charset="0"/>
              </a:rPr>
              <a:t>deaf</a:t>
            </a:r>
            <a:r>
              <a:rPr lang="sk-SK" altLang="sk-SK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3200" dirty="0" err="1">
                <a:latin typeface="Arial" pitchFamily="34" charset="0"/>
                <a:cs typeface="Arial" pitchFamily="34" charset="0"/>
              </a:rPr>
              <a:t>patients</a:t>
            </a:r>
            <a:r>
              <a:rPr lang="sk-SK" altLang="sk-SK" sz="3200" dirty="0">
                <a:latin typeface="Arial" pitchFamily="34" charset="0"/>
                <a:cs typeface="Arial" pitchFamily="34" charset="0"/>
              </a:rPr>
              <a:t/>
            </a:r>
            <a:br>
              <a:rPr lang="sk-SK" altLang="sk-SK" sz="3200" dirty="0">
                <a:latin typeface="Arial" pitchFamily="34" charset="0"/>
                <a:cs typeface="Arial" pitchFamily="34" charset="0"/>
              </a:rPr>
            </a:br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Speech</a:t>
            </a:r>
            <a:r>
              <a:rPr lang="sk-SK" altLang="sk-SK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audiometry</a:t>
            </a:r>
            <a:endParaRPr lang="sk-SK" altLang="sk-SK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88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2090738"/>
          <a:ext cx="777240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racovný hárok" r:id="rId3" imgW="3591131" imgH="1800692" progId="Excel.Sheet.8">
                  <p:embed/>
                </p:oleObj>
              </mc:Choice>
              <mc:Fallback>
                <p:oleObj name="Pracovný hárok" r:id="rId3" imgW="3591131" imgH="18006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90738"/>
                        <a:ext cx="7772400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23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ilat_Impl_X-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492375"/>
            <a:ext cx="493871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772400" cy="1143000"/>
          </a:xfrm>
        </p:spPr>
        <p:txBody>
          <a:bodyPr/>
          <a:lstStyle/>
          <a:p>
            <a:pPr algn="l"/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Bilateralna</a:t>
            </a:r>
            <a:r>
              <a:rPr lang="sk-SK" altLang="sk-SK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ochlear</a:t>
            </a:r>
            <a:r>
              <a:rPr lang="sk-SK" altLang="sk-SK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implantation</a:t>
            </a:r>
            <a:endParaRPr lang="sk-SK" altLang="sk-SK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Zástupný symbol obsahu 2"/>
          <p:cNvSpPr>
            <a:spLocks noGrp="1"/>
          </p:cNvSpPr>
          <p:nvPr>
            <p:ph sz="half" idx="1"/>
          </p:nvPr>
        </p:nvSpPr>
        <p:spPr>
          <a:xfrm>
            <a:off x="142875" y="1981200"/>
            <a:ext cx="3810000" cy="4114800"/>
          </a:xfrm>
        </p:spPr>
        <p:txBody>
          <a:bodyPr/>
          <a:lstStyle/>
          <a:p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Directional</a:t>
            </a:r>
            <a:r>
              <a:rPr lang="sk-SK" altLang="sk-SK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hearing</a:t>
            </a:r>
            <a:endParaRPr lang="sk-SK" altLang="sk-SK" sz="2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sk-SK" altLang="sk-SK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understanding</a:t>
            </a:r>
            <a:r>
              <a:rPr lang="sk-SK" altLang="sk-SK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noisy</a:t>
            </a:r>
            <a:r>
              <a:rPr lang="sk-SK" altLang="sk-SK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sk-SK" altLang="sk-SK" sz="24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 flipH="1">
            <a:off x="5148263" y="3716338"/>
            <a:ext cx="792162" cy="9350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6700838" y="3671888"/>
            <a:ext cx="723900" cy="110013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BlokTextu 11"/>
          <p:cNvSpPr txBox="1">
            <a:spLocks noChangeArrowheads="1"/>
          </p:cNvSpPr>
          <p:nvPr/>
        </p:nvSpPr>
        <p:spPr bwMode="auto">
          <a:xfrm>
            <a:off x="5292725" y="3357563"/>
            <a:ext cx="2132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6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Elektródy v kochlei</a:t>
            </a:r>
          </a:p>
        </p:txBody>
      </p:sp>
    </p:spTree>
    <p:extLst>
      <p:ext uri="{BB962C8B-B14F-4D97-AF65-F5344CB8AC3E}">
        <p14:creationId xmlns:p14="http://schemas.microsoft.com/office/powerpoint/2010/main" val="176736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Deafness</a:t>
            </a:r>
            <a:r>
              <a:rPr lang="sk-SK" altLang="en-US" sz="3600" dirty="0" smtClean="0"/>
              <a:t> </a:t>
            </a:r>
            <a:r>
              <a:rPr lang="sk-SK" altLang="en-US" sz="3600" dirty="0" err="1" smtClean="0"/>
              <a:t>rehabilitation</a:t>
            </a:r>
            <a:r>
              <a:rPr lang="sk-SK" altLang="en-US" sz="3600" dirty="0" smtClean="0"/>
              <a:t/>
            </a:r>
            <a:br>
              <a:rPr lang="sk-SK" altLang="en-US" sz="3600" dirty="0" smtClean="0"/>
            </a:br>
            <a:r>
              <a:rPr lang="sk-SK" altLang="en-US" sz="2800" dirty="0" err="1" smtClean="0"/>
              <a:t>rehab</a:t>
            </a:r>
            <a:endParaRPr lang="cs-CZ" altLang="en-US" sz="28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086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2800" dirty="0" err="1" smtClean="0"/>
              <a:t>Prelingual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deaf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children</a:t>
            </a:r>
            <a:endParaRPr lang="sk-SK" altLang="en-US" sz="28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Intensive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rehab</a:t>
            </a:r>
            <a:r>
              <a:rPr lang="sk-SK" altLang="en-US" sz="2400" dirty="0" smtClean="0"/>
              <a:t> as </a:t>
            </a:r>
            <a:r>
              <a:rPr lang="sk-SK" altLang="en-US" sz="2400" dirty="0" err="1" smtClean="0"/>
              <a:t>with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deaf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child</a:t>
            </a:r>
            <a:endParaRPr lang="sk-SK" altLang="en-US" sz="24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Sound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perception</a:t>
            </a:r>
            <a:endParaRPr lang="sk-SK" altLang="en-US" sz="24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Sound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identification</a:t>
            </a:r>
            <a:endParaRPr lang="sk-SK" altLang="en-US" sz="24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Identification</a:t>
            </a:r>
            <a:r>
              <a:rPr lang="sk-SK" altLang="en-US" sz="2400" dirty="0" smtClean="0"/>
              <a:t> of </a:t>
            </a:r>
            <a:r>
              <a:rPr lang="sk-SK" altLang="en-US" sz="2400" dirty="0" err="1" smtClean="0"/>
              <a:t>words</a:t>
            </a:r>
            <a:r>
              <a:rPr lang="sk-SK" altLang="en-US" sz="2400" dirty="0" smtClean="0"/>
              <a:t> and </a:t>
            </a:r>
            <a:r>
              <a:rPr lang="sk-SK" altLang="en-US" sz="2400" dirty="0" err="1" smtClean="0"/>
              <a:t>sentences</a:t>
            </a:r>
            <a:endParaRPr lang="sk-SK" altLang="en-US" sz="24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Speech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production</a:t>
            </a:r>
            <a:endParaRPr lang="sk-SK" altLang="en-US" sz="24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Postlingual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deaf</a:t>
            </a:r>
            <a:endParaRPr lang="sk-SK" altLang="en-US" sz="28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Adaptation</a:t>
            </a:r>
            <a:r>
              <a:rPr lang="sk-SK" altLang="en-US" sz="2400" dirty="0" smtClean="0"/>
              <a:t> on </a:t>
            </a:r>
            <a:r>
              <a:rPr lang="sk-SK" altLang="en-US" sz="2400" dirty="0" err="1" smtClean="0"/>
              <a:t>hearing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with</a:t>
            </a:r>
            <a:r>
              <a:rPr lang="sk-SK" altLang="en-US" sz="2400" dirty="0" smtClean="0"/>
              <a:t> CI</a:t>
            </a:r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Everyday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sounds</a:t>
            </a:r>
            <a:r>
              <a:rPr lang="sk-SK" altLang="en-US" sz="2400" smtClean="0"/>
              <a:t>, </a:t>
            </a:r>
            <a:r>
              <a:rPr lang="sk-SK" altLang="en-US" sz="2400" dirty="0" err="1" smtClean="0"/>
              <a:t>words</a:t>
            </a:r>
            <a:r>
              <a:rPr lang="sk-SK" altLang="en-US" sz="2400" dirty="0" smtClean="0"/>
              <a:t>, </a:t>
            </a:r>
            <a:r>
              <a:rPr lang="sk-SK" altLang="en-US" sz="2400" dirty="0" err="1" smtClean="0"/>
              <a:t>sentences</a:t>
            </a:r>
            <a:r>
              <a:rPr lang="sk-SK" altLang="en-US" sz="2400" dirty="0" smtClean="0"/>
              <a:t> </a:t>
            </a:r>
            <a:endParaRPr lang="cs-CZ" altLang="en-US" sz="2400" dirty="0"/>
          </a:p>
        </p:txBody>
      </p:sp>
      <p:pic>
        <p:nvPicPr>
          <p:cNvPr id="8196" name="Picture 4" descr="KI dieť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1242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Ko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249363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Deafness</a:t>
            </a:r>
            <a:r>
              <a:rPr lang="sk-SK" altLang="en-US" sz="3600" dirty="0" smtClean="0"/>
              <a:t> </a:t>
            </a:r>
            <a:r>
              <a:rPr lang="sk-SK" altLang="en-US" sz="3600" dirty="0" err="1" smtClean="0"/>
              <a:t>rehabilitation</a:t>
            </a:r>
            <a:r>
              <a:rPr lang="sk-SK" altLang="en-US" sz="3600" dirty="0"/>
              <a:t/>
            </a:r>
            <a:br>
              <a:rPr lang="sk-SK" altLang="en-US" sz="3600" dirty="0"/>
            </a:br>
            <a:r>
              <a:rPr lang="sk-SK" altLang="en-US" sz="2800" dirty="0" err="1" smtClean="0"/>
              <a:t>Cochlear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implantation</a:t>
            </a:r>
            <a:r>
              <a:rPr lang="sk-SK" altLang="en-US" sz="2800" dirty="0" smtClean="0"/>
              <a:t> </a:t>
            </a:r>
            <a:r>
              <a:rPr lang="sk-SK" altLang="en-US" sz="2800" dirty="0"/>
              <a:t>– </a:t>
            </a:r>
            <a:r>
              <a:rPr lang="sk-SK" altLang="en-US" sz="2800" dirty="0" err="1" smtClean="0"/>
              <a:t>results</a:t>
            </a:r>
            <a:endParaRPr lang="cs-CZ" altLang="en-US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2800" dirty="0" err="1" smtClean="0"/>
              <a:t>Postlingval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deaf</a:t>
            </a:r>
            <a:endParaRPr lang="sk-SK" altLang="en-US" sz="28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They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come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back</a:t>
            </a:r>
            <a:r>
              <a:rPr lang="sk-SK" altLang="en-US" sz="2400" dirty="0" smtClean="0"/>
              <a:t> to </a:t>
            </a:r>
            <a:r>
              <a:rPr lang="sk-SK" altLang="en-US" sz="2400" dirty="0" err="1" smtClean="0"/>
              <a:t>communication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based</a:t>
            </a:r>
            <a:r>
              <a:rPr lang="sk-SK" altLang="en-US" sz="2400" dirty="0" smtClean="0"/>
              <a:t> on </a:t>
            </a:r>
            <a:r>
              <a:rPr lang="sk-SK" altLang="en-US" sz="2400" dirty="0" err="1" smtClean="0"/>
              <a:t>hearing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input</a:t>
            </a:r>
            <a:endParaRPr lang="sk-SK" altLang="en-US" sz="24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They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can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telephone</a:t>
            </a:r>
            <a:endParaRPr lang="sk-SK" altLang="en-US" sz="24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Prelingval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deaf</a:t>
            </a:r>
            <a:endParaRPr lang="sk-SK" altLang="en-US" sz="28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 smtClean="0"/>
              <a:t>Implanted</a:t>
            </a:r>
            <a:r>
              <a:rPr lang="sk-SK" altLang="en-US" sz="2400" dirty="0" smtClean="0"/>
              <a:t> at </a:t>
            </a:r>
            <a:r>
              <a:rPr lang="sk-SK" altLang="en-US" sz="2400" dirty="0" err="1" smtClean="0"/>
              <a:t>age</a:t>
            </a:r>
            <a:r>
              <a:rPr lang="sk-SK" altLang="en-US" sz="2400" dirty="0" smtClean="0"/>
              <a:t> 1-5 </a:t>
            </a:r>
            <a:endParaRPr lang="sk-SK" altLang="en-US" sz="2400" dirty="0"/>
          </a:p>
          <a:p>
            <a:pPr lvl="2">
              <a:lnSpc>
                <a:spcPct val="90000"/>
              </a:lnSpc>
            </a:pPr>
            <a:r>
              <a:rPr lang="sk-SK" altLang="en-US" sz="2000" dirty="0" err="1" smtClean="0"/>
              <a:t>Normal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speech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development</a:t>
            </a:r>
            <a:r>
              <a:rPr lang="sk-SK" altLang="en-US" sz="2000" dirty="0" smtClean="0"/>
              <a:t>, </a:t>
            </a:r>
            <a:r>
              <a:rPr lang="sk-SK" altLang="en-US" sz="2000" dirty="0" err="1" smtClean="0"/>
              <a:t>attending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mainstream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schools</a:t>
            </a:r>
            <a:endParaRPr lang="sk-SK" altLang="en-US" sz="20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/>
              <a:t>Implanted</a:t>
            </a:r>
            <a:r>
              <a:rPr lang="sk-SK" altLang="en-US" sz="2400" dirty="0"/>
              <a:t> at </a:t>
            </a:r>
            <a:r>
              <a:rPr lang="sk-SK" altLang="en-US" sz="2400" dirty="0" err="1"/>
              <a:t>age</a:t>
            </a:r>
            <a:r>
              <a:rPr lang="sk-SK" altLang="en-US" sz="2400" dirty="0"/>
              <a:t> </a:t>
            </a:r>
            <a:r>
              <a:rPr lang="sk-SK" altLang="en-US" sz="2400" dirty="0" smtClean="0"/>
              <a:t>5-10 </a:t>
            </a:r>
            <a:endParaRPr lang="sk-SK" altLang="en-US" sz="2400" dirty="0"/>
          </a:p>
          <a:p>
            <a:pPr lvl="2">
              <a:lnSpc>
                <a:spcPct val="90000"/>
              </a:lnSpc>
            </a:pPr>
            <a:r>
              <a:rPr lang="sk-SK" altLang="en-US" sz="2000" dirty="0" err="1" smtClean="0"/>
              <a:t>Ability</a:t>
            </a:r>
            <a:r>
              <a:rPr lang="sk-SK" altLang="en-US" sz="2000" dirty="0" smtClean="0"/>
              <a:t> to </a:t>
            </a:r>
            <a:r>
              <a:rPr lang="sk-SK" altLang="en-US" sz="2000" dirty="0" err="1" smtClean="0"/>
              <a:t>perceive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sounds</a:t>
            </a:r>
            <a:r>
              <a:rPr lang="sk-SK" altLang="en-US" sz="2000" dirty="0" smtClean="0"/>
              <a:t>, </a:t>
            </a:r>
            <a:r>
              <a:rPr lang="sk-SK" altLang="en-US" sz="2000" dirty="0" err="1" smtClean="0"/>
              <a:t>lipreading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improvement</a:t>
            </a:r>
            <a:endParaRPr lang="sk-SK" altLang="en-US" sz="2000" dirty="0"/>
          </a:p>
          <a:p>
            <a:pPr lvl="1">
              <a:lnSpc>
                <a:spcPct val="90000"/>
              </a:lnSpc>
            </a:pPr>
            <a:r>
              <a:rPr lang="sk-SK" altLang="en-US" sz="2400" dirty="0" err="1"/>
              <a:t>Implanted</a:t>
            </a:r>
            <a:r>
              <a:rPr lang="sk-SK" altLang="en-US" sz="2400" dirty="0"/>
              <a:t> </a:t>
            </a:r>
            <a:r>
              <a:rPr lang="sk-SK" altLang="en-US" sz="2400" dirty="0" smtClean="0"/>
              <a:t>at </a:t>
            </a:r>
            <a:r>
              <a:rPr lang="sk-SK" altLang="en-US" sz="2400" dirty="0" err="1" smtClean="0"/>
              <a:t>later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age</a:t>
            </a:r>
            <a:endParaRPr lang="sk-SK" altLang="en-US" sz="2400" dirty="0"/>
          </a:p>
          <a:p>
            <a:pPr lvl="2">
              <a:lnSpc>
                <a:spcPct val="90000"/>
              </a:lnSpc>
            </a:pPr>
            <a:r>
              <a:rPr lang="sk-SK" altLang="en-US" sz="2000" dirty="0" err="1" smtClean="0"/>
              <a:t>Iformation</a:t>
            </a:r>
            <a:r>
              <a:rPr lang="sk-SK" altLang="en-US" sz="2000" dirty="0" smtClean="0"/>
              <a:t> on </a:t>
            </a:r>
            <a:r>
              <a:rPr lang="sk-SK" altLang="en-US" sz="2000" dirty="0" err="1" smtClean="0"/>
              <a:t>environment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sounds</a:t>
            </a:r>
            <a:endParaRPr lang="cs-CZ" altLang="en-US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Deafness</a:t>
            </a:r>
            <a:r>
              <a:rPr lang="sk-SK" altLang="en-US" sz="3600" dirty="0" smtClean="0"/>
              <a:t> </a:t>
            </a:r>
            <a:r>
              <a:rPr lang="sk-SK" altLang="en-US" sz="3600" dirty="0" err="1" smtClean="0"/>
              <a:t>rehabilitation</a:t>
            </a:r>
            <a:r>
              <a:rPr lang="sk-SK" altLang="en-US" sz="3600" dirty="0" smtClean="0"/>
              <a:t/>
            </a:r>
            <a:br>
              <a:rPr lang="sk-SK" altLang="en-US" sz="3600" dirty="0" smtClean="0"/>
            </a:br>
            <a:r>
              <a:rPr lang="sk-SK" altLang="en-US" sz="3600" dirty="0" err="1" smtClean="0"/>
              <a:t>cochlear</a:t>
            </a:r>
            <a:r>
              <a:rPr lang="sk-SK" altLang="en-US" sz="3600" dirty="0" smtClean="0"/>
              <a:t> </a:t>
            </a:r>
            <a:r>
              <a:rPr lang="sk-SK" altLang="en-US" sz="3600" dirty="0" err="1" smtClean="0"/>
              <a:t>implantation</a:t>
            </a:r>
            <a:endParaRPr lang="cs-CZ" alt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sk-SK" altLang="en-US" sz="2800" b="1" i="1" dirty="0" err="1" smtClean="0"/>
              <a:t>Acquired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deafness</a:t>
            </a:r>
            <a:endParaRPr lang="sk-SK" altLang="en-US" sz="2800" b="1" i="1" dirty="0"/>
          </a:p>
          <a:p>
            <a:pPr>
              <a:buFontTx/>
              <a:buNone/>
            </a:pPr>
            <a:r>
              <a:rPr lang="sk-SK" altLang="en-US" sz="2800" dirty="0" err="1" smtClean="0"/>
              <a:t>Average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hearing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threshold</a:t>
            </a:r>
            <a:r>
              <a:rPr lang="sk-SK" altLang="en-US" sz="2800" dirty="0" smtClean="0"/>
              <a:t> 90+dB</a:t>
            </a:r>
            <a:endParaRPr lang="sk-SK" altLang="en-US" sz="2800" dirty="0"/>
          </a:p>
          <a:p>
            <a:pPr>
              <a:buFontTx/>
              <a:buNone/>
            </a:pPr>
            <a:r>
              <a:rPr lang="sk-SK" altLang="en-US" sz="2800" dirty="0" err="1" smtClean="0"/>
              <a:t>With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hearing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aid</a:t>
            </a:r>
            <a:r>
              <a:rPr lang="sk-SK" altLang="en-US" sz="2800" dirty="0" smtClean="0"/>
              <a:t> </a:t>
            </a:r>
            <a:br>
              <a:rPr lang="sk-SK" altLang="en-US" sz="2800" dirty="0" smtClean="0"/>
            </a:br>
            <a:r>
              <a:rPr lang="sk-SK" altLang="en-US" sz="2800" dirty="0" smtClean="0"/>
              <a:t>60+ </a:t>
            </a:r>
            <a:r>
              <a:rPr lang="sk-SK" altLang="en-US" sz="2800" dirty="0"/>
              <a:t>dB</a:t>
            </a:r>
          </a:p>
          <a:p>
            <a:pPr>
              <a:buFontTx/>
              <a:buNone/>
            </a:pPr>
            <a:r>
              <a:rPr lang="sk-SK" altLang="en-US" sz="2800" dirty="0" err="1" smtClean="0"/>
              <a:t>Words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discrimination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with</a:t>
            </a:r>
            <a:r>
              <a:rPr lang="sk-SK" altLang="en-US" sz="2800" dirty="0" smtClean="0"/>
              <a:t> HA </a:t>
            </a:r>
            <a:r>
              <a:rPr lang="sk-SK" altLang="en-US" sz="2800" dirty="0" err="1" smtClean="0"/>
              <a:t>up</a:t>
            </a:r>
            <a:r>
              <a:rPr lang="sk-SK" altLang="en-US" sz="2800" dirty="0" smtClean="0"/>
              <a:t> to 50</a:t>
            </a:r>
            <a:r>
              <a:rPr lang="sk-SK" altLang="en-US" sz="2800" dirty="0"/>
              <a:t>%</a:t>
            </a:r>
            <a:endParaRPr lang="cs-CZ" altLang="en-US" sz="28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>
              <a:buFontTx/>
              <a:buNone/>
            </a:pPr>
            <a:r>
              <a:rPr lang="sk-SK" altLang="en-US" sz="2800" b="1" i="1" dirty="0" err="1" smtClean="0"/>
              <a:t>Congenital</a:t>
            </a:r>
            <a:r>
              <a:rPr lang="sk-SK" altLang="en-US" sz="2800" b="1" i="1" dirty="0" smtClean="0"/>
              <a:t> </a:t>
            </a:r>
            <a:r>
              <a:rPr lang="sk-SK" altLang="en-US" sz="2800" b="1" i="1" dirty="0" err="1" smtClean="0"/>
              <a:t>deafness</a:t>
            </a:r>
            <a:endParaRPr lang="sk-SK" altLang="en-US" sz="2800" b="1" i="1" dirty="0"/>
          </a:p>
          <a:p>
            <a:pPr>
              <a:buFontTx/>
              <a:buNone/>
            </a:pPr>
            <a:r>
              <a:rPr lang="sk-SK" altLang="en-US" sz="2800" dirty="0" err="1" smtClean="0"/>
              <a:t>Newborn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hearing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screening</a:t>
            </a:r>
            <a:r>
              <a:rPr lang="sk-SK" altLang="en-US" sz="2800" dirty="0" smtClean="0"/>
              <a:t> OAE, BERA</a:t>
            </a:r>
            <a:endParaRPr lang="sk-SK" altLang="en-US" sz="2800" dirty="0"/>
          </a:p>
          <a:p>
            <a:pPr>
              <a:buFontTx/>
              <a:buNone/>
            </a:pPr>
            <a:r>
              <a:rPr lang="sk-SK" altLang="en-US" sz="2800" dirty="0" err="1" smtClean="0"/>
              <a:t>Behavioral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follow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up</a:t>
            </a:r>
            <a:r>
              <a:rPr lang="sk-SK" altLang="en-US" sz="2800" dirty="0" smtClean="0"/>
              <a:t> of </a:t>
            </a:r>
            <a:r>
              <a:rPr lang="sk-SK" altLang="en-US" sz="2800" dirty="0" err="1" smtClean="0"/>
              <a:t>speech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development</a:t>
            </a:r>
            <a:r>
              <a:rPr lang="sk-SK" altLang="en-US" sz="2800" dirty="0" smtClean="0"/>
              <a:t> </a:t>
            </a:r>
            <a:endParaRPr lang="cs-CZ" altLang="en-US" sz="2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Deafness</a:t>
            </a:r>
            <a:r>
              <a:rPr lang="sk-SK" altLang="en-US" sz="3600" dirty="0" smtClean="0"/>
              <a:t> </a:t>
            </a:r>
            <a:r>
              <a:rPr lang="sk-SK" altLang="en-US" sz="3600" dirty="0" err="1" smtClean="0"/>
              <a:t>rehabilitation</a:t>
            </a:r>
            <a:r>
              <a:rPr lang="sk-SK" altLang="en-US" sz="3600" dirty="0" smtClean="0"/>
              <a:t/>
            </a:r>
            <a:br>
              <a:rPr lang="sk-SK" altLang="en-US" sz="3600" dirty="0" smtClean="0"/>
            </a:br>
            <a:r>
              <a:rPr lang="sk-SK" altLang="en-US" sz="3600" b="1" i="1" dirty="0" err="1" smtClean="0"/>
              <a:t>Acquired</a:t>
            </a:r>
            <a:r>
              <a:rPr lang="sk-SK" altLang="en-US" sz="3600" b="1" i="1" dirty="0" smtClean="0"/>
              <a:t> </a:t>
            </a:r>
            <a:r>
              <a:rPr lang="sk-SK" altLang="en-US" sz="3600" b="1" i="1" dirty="0" err="1" smtClean="0"/>
              <a:t>deafness</a:t>
            </a:r>
            <a:r>
              <a:rPr lang="sk-SK" altLang="en-US" sz="3600" b="1" i="1" dirty="0" smtClean="0"/>
              <a:t> (</a:t>
            </a:r>
            <a:r>
              <a:rPr lang="sk-SK" altLang="en-US" sz="3600" b="1" i="1" dirty="0" err="1" smtClean="0"/>
              <a:t>postlingual</a:t>
            </a:r>
            <a:r>
              <a:rPr lang="sk-SK" altLang="en-US" sz="3600" b="1" i="1" dirty="0" smtClean="0"/>
              <a:t>)</a:t>
            </a:r>
            <a:endParaRPr lang="cs-CZ" altLang="en-US" sz="3600" b="1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5002213" cy="427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2400" dirty="0" err="1" smtClean="0"/>
              <a:t>Speech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is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not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affected</a:t>
            </a:r>
            <a:endParaRPr lang="sk-SK" altLang="en-US" sz="2400" dirty="0"/>
          </a:p>
          <a:p>
            <a:pPr>
              <a:lnSpc>
                <a:spcPct val="90000"/>
              </a:lnSpc>
            </a:pPr>
            <a:r>
              <a:rPr lang="sk-SK" altLang="en-US" sz="2400" dirty="0" err="1" smtClean="0"/>
              <a:t>It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may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loose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its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melodic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quality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but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the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vocabulary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remains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intact</a:t>
            </a:r>
            <a:endParaRPr lang="sk-SK" altLang="en-US" sz="2400" dirty="0"/>
          </a:p>
          <a:p>
            <a:pPr>
              <a:lnSpc>
                <a:spcPct val="90000"/>
              </a:lnSpc>
            </a:pPr>
            <a:r>
              <a:rPr lang="sk-SK" altLang="en-US" sz="2400" dirty="0" err="1" smtClean="0"/>
              <a:t>With</a:t>
            </a:r>
            <a:r>
              <a:rPr lang="sk-SK" altLang="en-US" sz="2400" dirty="0" smtClean="0"/>
              <a:t> CI </a:t>
            </a:r>
            <a:r>
              <a:rPr lang="sk-SK" altLang="en-US" sz="2400" dirty="0" err="1" smtClean="0"/>
              <a:t>patient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may</a:t>
            </a:r>
            <a:r>
              <a:rPr lang="sk-SK" altLang="en-US" sz="2400" dirty="0" smtClean="0"/>
              <a:t> get </a:t>
            </a:r>
            <a:r>
              <a:rPr lang="sk-SK" altLang="en-US" sz="2400" dirty="0" err="1" smtClean="0"/>
              <a:t>very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good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communication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skills</a:t>
            </a:r>
            <a:r>
              <a:rPr lang="sk-SK" altLang="en-US" sz="2400" dirty="0" smtClean="0"/>
              <a:t> (</a:t>
            </a:r>
            <a:r>
              <a:rPr lang="sk-SK" altLang="en-US" sz="2400" dirty="0" err="1" smtClean="0"/>
              <a:t>patients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can</a:t>
            </a:r>
            <a:r>
              <a:rPr lang="sk-SK" altLang="en-US" sz="2400" dirty="0" smtClean="0"/>
              <a:t> </a:t>
            </a:r>
            <a:r>
              <a:rPr lang="sk-SK" altLang="en-US" sz="2400" dirty="0" err="1" smtClean="0"/>
              <a:t>telephone</a:t>
            </a:r>
            <a:r>
              <a:rPr lang="sk-SK" altLang="en-US" sz="2400" dirty="0" smtClean="0"/>
              <a:t>)</a:t>
            </a:r>
            <a:endParaRPr lang="cs-CZ" altLang="en-US" sz="2400" dirty="0"/>
          </a:p>
        </p:txBody>
      </p:sp>
      <p:pic>
        <p:nvPicPr>
          <p:cNvPr id="5125" name="Picture 5" descr="Pro056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20040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ed-EL® Implants | Union Hearing Aid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51080"/>
            <a:ext cx="4551805" cy="25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sk-SK" sz="4000" dirty="0" err="1" smtClean="0">
                <a:latin typeface="Arial" pitchFamily="34" charset="0"/>
                <a:cs typeface="Arial" pitchFamily="34" charset="0"/>
              </a:rPr>
              <a:t>Cochlear</a:t>
            </a:r>
            <a:r>
              <a:rPr lang="sk-SK" altLang="sk-SK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4000" dirty="0" err="1" smtClean="0">
                <a:latin typeface="Arial" pitchFamily="34" charset="0"/>
                <a:cs typeface="Arial" pitchFamily="34" charset="0"/>
              </a:rPr>
              <a:t>implant</a:t>
            </a:r>
            <a:endParaRPr lang="sk-SK" altLang="sk-SK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63525" y="1844675"/>
            <a:ext cx="3810000" cy="2168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k-SK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sk-SK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(</a:t>
            </a:r>
            <a:r>
              <a:rPr lang="sk-SK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</a:t>
            </a:r>
            <a:r>
              <a:rPr lang="sk-SK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electrods</a:t>
            </a:r>
            <a:r>
              <a:rPr lang="sk-SK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sk-SK" sz="24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Tonotopic</a:t>
            </a:r>
            <a:r>
              <a:rPr lang="sk-SK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sk-SK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cochlear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apex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400550" y="3068638"/>
            <a:ext cx="4635500" cy="28876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k-SK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sk-SK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</a:t>
            </a:r>
            <a:endParaRPr lang="sk-SK" sz="24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Microphone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rocesor 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caught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sk-SK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Coil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magnet 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tanscutaneous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 to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sk-SK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</a:t>
            </a:r>
            <a:endParaRPr lang="sk-SK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60800"/>
            <a:ext cx="2630488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CC-schematisch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4365625"/>
            <a:ext cx="22923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5" name="Object 3"/>
          <p:cNvGraphicFramePr>
            <a:graphicFrameLocks noChangeAspect="1"/>
          </p:cNvGraphicFramePr>
          <p:nvPr/>
        </p:nvGraphicFramePr>
        <p:xfrm>
          <a:off x="5797550" y="115888"/>
          <a:ext cx="32385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-PAINT" r:id="rId5" imgW="8482540" imgH="7250794" progId="CorelPHOTOPAINT.Image.13">
                  <p:embed/>
                </p:oleObj>
              </mc:Choice>
              <mc:Fallback>
                <p:oleObj name="PHOTO-PAINT" r:id="rId5" imgW="8482540" imgH="7250794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115888"/>
                        <a:ext cx="32385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10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91513" cy="860425"/>
          </a:xfrm>
        </p:spPr>
        <p:txBody>
          <a:bodyPr/>
          <a:lstStyle/>
          <a:p>
            <a:pPr algn="l" eaLnBrk="1" hangingPunct="1"/>
            <a:r>
              <a:rPr lang="sk-SK" altLang="sk-SK" sz="3600" b="1" dirty="0" err="1" smtClean="0">
                <a:latin typeface="Arial" pitchFamily="34" charset="0"/>
                <a:cs typeface="Arial" pitchFamily="34" charset="0"/>
              </a:rPr>
              <a:t>Principle</a:t>
            </a:r>
            <a:r>
              <a:rPr lang="sk-SK" altLang="sk-SK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k-SK" altLang="sk-SK" sz="3600" b="1" dirty="0" err="1" smtClean="0">
                <a:latin typeface="Arial" pitchFamily="34" charset="0"/>
                <a:cs typeface="Arial" pitchFamily="34" charset="0"/>
              </a:rPr>
              <a:t>cochlear</a:t>
            </a:r>
            <a:r>
              <a:rPr lang="sk-SK" altLang="sk-SK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3600" b="1" dirty="0" err="1" smtClean="0">
                <a:latin typeface="Arial" pitchFamily="34" charset="0"/>
                <a:cs typeface="Arial" pitchFamily="34" charset="0"/>
              </a:rPr>
              <a:t>implantation</a:t>
            </a:r>
            <a:r>
              <a:rPr lang="sk-SK" altLang="sk-SK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altLang="sk-SK" dirty="0" smtClean="0">
                <a:latin typeface="Arial" pitchFamily="34" charset="0"/>
                <a:cs typeface="Arial" pitchFamily="34" charset="0"/>
              </a:rPr>
            </a:br>
            <a:r>
              <a:rPr lang="sk-SK" altLang="sk-SK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altLang="sk-SK" dirty="0" smtClean="0">
                <a:latin typeface="Arial" pitchFamily="34" charset="0"/>
                <a:cs typeface="Arial" pitchFamily="34" charset="0"/>
              </a:rPr>
            </a:br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elektric</a:t>
            </a:r>
            <a:r>
              <a:rPr lang="sk-SK" altLang="sk-SK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stimulation</a:t>
            </a:r>
            <a:r>
              <a:rPr lang="sk-SK" altLang="sk-SK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functional</a:t>
            </a:r>
            <a:r>
              <a:rPr lang="sk-SK" altLang="sk-SK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acoustic</a:t>
            </a:r>
            <a:r>
              <a:rPr lang="sk-SK" altLang="sk-SK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nerve </a:t>
            </a:r>
            <a:r>
              <a:rPr lang="sk-SK" altLang="sk-SK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sk-SK" altLang="sk-SK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electrode</a:t>
            </a:r>
            <a:r>
              <a:rPr lang="sk-SK" altLang="sk-SK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array</a:t>
            </a:r>
            <a:r>
              <a:rPr lang="sk-SK" altLang="sk-SK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inserted</a:t>
            </a:r>
            <a:r>
              <a:rPr lang="sk-SK" altLang="sk-SK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sk-SK" altLang="sk-SK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k-SK" altLang="sk-SK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2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cochlea</a:t>
            </a:r>
            <a:endParaRPr lang="sk-SK" altLang="sk-SK" sz="3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40" name="Picture 4" descr="KI schéma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781300"/>
            <a:ext cx="4872037" cy="3527425"/>
          </a:xfrm>
        </p:spPr>
      </p:pic>
    </p:spTree>
    <p:extLst>
      <p:ext uri="{BB962C8B-B14F-4D97-AF65-F5344CB8AC3E}">
        <p14:creationId xmlns:p14="http://schemas.microsoft.com/office/powerpoint/2010/main" val="405547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Deafness</a:t>
            </a:r>
            <a:r>
              <a:rPr lang="sk-SK" altLang="en-US" sz="3600" dirty="0" smtClean="0"/>
              <a:t> </a:t>
            </a:r>
            <a:r>
              <a:rPr lang="sk-SK" altLang="en-US" sz="3600" dirty="0" err="1" smtClean="0"/>
              <a:t>rehabilitation</a:t>
            </a:r>
            <a:r>
              <a:rPr lang="sk-SK" altLang="en-US" sz="3600" dirty="0" smtClean="0"/>
              <a:t/>
            </a:r>
            <a:br>
              <a:rPr lang="sk-SK" altLang="en-US" sz="3600" dirty="0" smtClean="0"/>
            </a:br>
            <a:r>
              <a:rPr lang="sk-SK" altLang="en-US" sz="2800" dirty="0" err="1" smtClean="0"/>
              <a:t>Candidate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selection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for</a:t>
            </a:r>
            <a:r>
              <a:rPr lang="sk-SK" altLang="en-US" sz="2800" dirty="0" smtClean="0"/>
              <a:t> CI</a:t>
            </a:r>
            <a:endParaRPr lang="cs-CZ" altLang="en-US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191000"/>
          </a:xfrm>
        </p:spPr>
        <p:txBody>
          <a:bodyPr/>
          <a:lstStyle/>
          <a:p>
            <a:r>
              <a:rPr lang="sk-SK" altLang="en-US" dirty="0" err="1" smtClean="0"/>
              <a:t>Age</a:t>
            </a:r>
            <a:r>
              <a:rPr lang="sk-SK" altLang="en-US" dirty="0" smtClean="0"/>
              <a:t> and type of </a:t>
            </a:r>
            <a:r>
              <a:rPr lang="sk-SK" altLang="en-US" dirty="0" err="1" smtClean="0"/>
              <a:t>deafness</a:t>
            </a:r>
            <a:endParaRPr lang="sk-SK" altLang="en-US" dirty="0"/>
          </a:p>
          <a:p>
            <a:r>
              <a:rPr lang="sk-SK" altLang="en-US" dirty="0" err="1" smtClean="0"/>
              <a:t>Audiologic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criteria</a:t>
            </a:r>
            <a:endParaRPr lang="sk-SK" altLang="en-US" dirty="0"/>
          </a:p>
          <a:p>
            <a:r>
              <a:rPr lang="sk-SK" altLang="en-US" dirty="0" err="1" smtClean="0"/>
              <a:t>Speech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therapeut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criteria</a:t>
            </a:r>
            <a:r>
              <a:rPr lang="sk-SK" altLang="en-US" dirty="0" smtClean="0"/>
              <a:t> (</a:t>
            </a:r>
            <a:r>
              <a:rPr lang="sk-SK" altLang="en-US" dirty="0" err="1" smtClean="0"/>
              <a:t>cooperation</a:t>
            </a:r>
            <a:r>
              <a:rPr lang="sk-SK" altLang="en-US" dirty="0" smtClean="0"/>
              <a:t> in </a:t>
            </a:r>
            <a:r>
              <a:rPr lang="sk-SK" altLang="en-US" dirty="0" err="1" smtClean="0"/>
              <a:t>rehab</a:t>
            </a:r>
            <a:r>
              <a:rPr lang="sk-SK" altLang="en-US" dirty="0" smtClean="0"/>
              <a:t>)</a:t>
            </a:r>
            <a:endParaRPr lang="sk-SK" altLang="en-US" dirty="0"/>
          </a:p>
          <a:p>
            <a:r>
              <a:rPr lang="sk-SK" altLang="en-US" dirty="0" err="1" smtClean="0"/>
              <a:t>Psychologic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criteria</a:t>
            </a:r>
            <a:r>
              <a:rPr lang="sk-SK" altLang="en-US" dirty="0" smtClean="0"/>
              <a:t> (</a:t>
            </a:r>
            <a:r>
              <a:rPr lang="sk-SK" altLang="en-US" dirty="0" err="1" smtClean="0"/>
              <a:t>motivation</a:t>
            </a:r>
            <a:r>
              <a:rPr lang="sk-SK" altLang="en-US" dirty="0" smtClean="0"/>
              <a:t>, </a:t>
            </a:r>
            <a:r>
              <a:rPr lang="sk-SK" altLang="en-US" dirty="0" err="1" smtClean="0"/>
              <a:t>quality</a:t>
            </a:r>
            <a:r>
              <a:rPr lang="sk-SK" altLang="en-US" dirty="0" smtClean="0"/>
              <a:t> of </a:t>
            </a:r>
            <a:r>
              <a:rPr lang="sk-SK" altLang="en-US" dirty="0" err="1" smtClean="0"/>
              <a:t>family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environment</a:t>
            </a:r>
            <a:r>
              <a:rPr lang="sk-SK" altLang="en-US" dirty="0" smtClean="0"/>
              <a:t>)</a:t>
            </a:r>
            <a:endParaRPr lang="sk-SK" altLang="en-US" dirty="0"/>
          </a:p>
          <a:p>
            <a:r>
              <a:rPr lang="sk-SK" altLang="en-US" dirty="0" err="1" smtClean="0"/>
              <a:t>Medical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criteria</a:t>
            </a:r>
            <a:endParaRPr lang="cs-CZ" alt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772400" cy="1143000"/>
          </a:xfrm>
        </p:spPr>
        <p:txBody>
          <a:bodyPr/>
          <a:lstStyle/>
          <a:p>
            <a:pPr algn="l" eaLnBrk="1" hangingPunct="1"/>
            <a:r>
              <a:rPr lang="sk-SK" altLang="sk-SK" sz="3600" dirty="0" err="1" smtClean="0">
                <a:latin typeface="Arial" pitchFamily="34" charset="0"/>
                <a:cs typeface="Arial" pitchFamily="34" charset="0"/>
              </a:rPr>
              <a:t>Surgery</a:t>
            </a:r>
            <a:endParaRPr lang="sk-SK" altLang="sk-SK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6" descr="P1010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00213"/>
            <a:ext cx="4824413" cy="4711700"/>
          </a:xfr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436" name="AutoShape 5"/>
          <p:cNvSpPr>
            <a:spLocks noChangeArrowheads="1"/>
          </p:cNvSpPr>
          <p:nvPr/>
        </p:nvSpPr>
        <p:spPr bwMode="auto">
          <a:xfrm rot="5400000">
            <a:off x="7193757" y="4082256"/>
            <a:ext cx="215900" cy="573087"/>
          </a:xfrm>
          <a:prstGeom prst="downArrow">
            <a:avLst>
              <a:gd name="adj1" fmla="val 50000"/>
              <a:gd name="adj2" fmla="val 50274"/>
            </a:avLst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18437" name="BlokTextu 2"/>
          <p:cNvSpPr txBox="1">
            <a:spLocks noChangeArrowheads="1"/>
          </p:cNvSpPr>
          <p:nvPr/>
        </p:nvSpPr>
        <p:spPr bwMode="auto">
          <a:xfrm>
            <a:off x="7596188" y="3860800"/>
            <a:ext cx="1439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Cochlea</a:t>
            </a:r>
            <a:r>
              <a:rPr lang="sk-SK" altLang="sk-SK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sk-SK" altLang="sk-SK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inserted</a:t>
            </a:r>
            <a:r>
              <a:rPr lang="sk-SK" altLang="sk-SK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electrode</a:t>
            </a:r>
            <a:endParaRPr lang="sk-SK" altLang="sk-SK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 rot="-5400000">
            <a:off x="2374107" y="3563143"/>
            <a:ext cx="215900" cy="1293813"/>
          </a:xfrm>
          <a:prstGeom prst="downArrow">
            <a:avLst>
              <a:gd name="adj1" fmla="val 50000"/>
              <a:gd name="adj2" fmla="val 50327"/>
            </a:avLst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18439" name="BlokTextu 12"/>
          <p:cNvSpPr txBox="1">
            <a:spLocks noChangeArrowheads="1"/>
          </p:cNvSpPr>
          <p:nvPr/>
        </p:nvSpPr>
        <p:spPr bwMode="auto">
          <a:xfrm>
            <a:off x="490538" y="4014788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k-SK" altLang="sk-SK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rocesor</a:t>
            </a:r>
            <a:endParaRPr lang="sk-SK" altLang="sk-SK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BlokTextu 13"/>
          <p:cNvSpPr txBox="1">
            <a:spLocks noChangeArrowheads="1"/>
          </p:cNvSpPr>
          <p:nvPr/>
        </p:nvSpPr>
        <p:spPr bwMode="auto">
          <a:xfrm>
            <a:off x="550863" y="2254250"/>
            <a:ext cx="143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sk-SK" altLang="sk-SK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coil</a:t>
            </a:r>
            <a:endParaRPr lang="sk-SK" altLang="sk-SK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AutoShape 5"/>
          <p:cNvSpPr>
            <a:spLocks noChangeArrowheads="1"/>
          </p:cNvSpPr>
          <p:nvPr/>
        </p:nvSpPr>
        <p:spPr bwMode="auto">
          <a:xfrm rot="-5400000">
            <a:off x="2262982" y="1980406"/>
            <a:ext cx="215900" cy="1293813"/>
          </a:xfrm>
          <a:prstGeom prst="downArrow">
            <a:avLst>
              <a:gd name="adj1" fmla="val 50000"/>
              <a:gd name="adj2" fmla="val 50327"/>
            </a:avLst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18442" name="AutoShape 5"/>
          <p:cNvSpPr>
            <a:spLocks noChangeArrowheads="1"/>
          </p:cNvSpPr>
          <p:nvPr/>
        </p:nvSpPr>
        <p:spPr bwMode="auto">
          <a:xfrm rot="2796756">
            <a:off x="4245769" y="1316832"/>
            <a:ext cx="215900" cy="1293812"/>
          </a:xfrm>
          <a:prstGeom prst="downArrow">
            <a:avLst>
              <a:gd name="adj1" fmla="val 50000"/>
              <a:gd name="adj2" fmla="val 50327"/>
            </a:avLst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  <p:sp>
        <p:nvSpPr>
          <p:cNvPr id="18443" name="BlokTextu 16"/>
          <p:cNvSpPr txBox="1">
            <a:spLocks noChangeArrowheads="1"/>
          </p:cNvSpPr>
          <p:nvPr/>
        </p:nvSpPr>
        <p:spPr bwMode="auto">
          <a:xfrm>
            <a:off x="4781550" y="1106488"/>
            <a:ext cx="252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Demodulator</a:t>
            </a:r>
            <a:r>
              <a:rPr lang="sk-SK" altLang="sk-SK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k-SK" altLang="sk-SK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magnet</a:t>
            </a:r>
          </a:p>
        </p:txBody>
      </p:sp>
    </p:spTree>
    <p:extLst>
      <p:ext uri="{BB962C8B-B14F-4D97-AF65-F5344CB8AC3E}">
        <p14:creationId xmlns:p14="http://schemas.microsoft.com/office/powerpoint/2010/main" val="435148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en-US" sz="3600" dirty="0" err="1" smtClean="0"/>
              <a:t>Deafness</a:t>
            </a:r>
            <a:r>
              <a:rPr lang="sk-SK" altLang="en-US" sz="3600" dirty="0" smtClean="0"/>
              <a:t> </a:t>
            </a:r>
            <a:r>
              <a:rPr lang="sk-SK" altLang="en-US" sz="3600" dirty="0" err="1" smtClean="0"/>
              <a:t>rehabilitation</a:t>
            </a:r>
            <a:r>
              <a:rPr lang="sk-SK" altLang="en-US" sz="3600" dirty="0" smtClean="0"/>
              <a:t/>
            </a:r>
            <a:br>
              <a:rPr lang="sk-SK" altLang="en-US" sz="3600" dirty="0" smtClean="0"/>
            </a:br>
            <a:r>
              <a:rPr lang="sk-SK" altLang="en-US" sz="2800" dirty="0" err="1" smtClean="0"/>
              <a:t>Surgery</a:t>
            </a:r>
            <a:endParaRPr lang="cs-CZ" alt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2800" dirty="0" smtClean="0"/>
              <a:t>Skin </a:t>
            </a:r>
            <a:r>
              <a:rPr lang="sk-SK" altLang="en-US" sz="2800" dirty="0" err="1" smtClean="0"/>
              <a:t>incision</a:t>
            </a:r>
            <a:endParaRPr lang="sk-SK" altLang="en-US" sz="28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Mastoidectomy</a:t>
            </a:r>
            <a:r>
              <a:rPr lang="sk-SK" altLang="en-US" sz="2800" dirty="0" smtClean="0"/>
              <a:t>, </a:t>
            </a:r>
            <a:r>
              <a:rPr lang="sk-SK" altLang="en-US" sz="2800" dirty="0" err="1" smtClean="0"/>
              <a:t>implant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bed</a:t>
            </a:r>
            <a:endParaRPr lang="sk-SK" altLang="en-US" sz="2800" dirty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Opening</a:t>
            </a:r>
            <a:r>
              <a:rPr lang="sk-SK" altLang="en-US" sz="2800" dirty="0" smtClean="0"/>
              <a:t> of </a:t>
            </a:r>
            <a:r>
              <a:rPr lang="sk-SK" altLang="en-US" sz="2800" dirty="0" err="1"/>
              <a:t>recessus</a:t>
            </a:r>
            <a:r>
              <a:rPr lang="sk-SK" altLang="en-US" sz="2800" dirty="0"/>
              <a:t> </a:t>
            </a:r>
            <a:r>
              <a:rPr lang="sk-SK" altLang="en-US" sz="2800" dirty="0" err="1"/>
              <a:t>facialis</a:t>
            </a:r>
            <a:r>
              <a:rPr lang="sk-SK" altLang="en-US" sz="2800" dirty="0"/>
              <a:t> </a:t>
            </a:r>
            <a:endParaRPr lang="sk-SK" altLang="en-US" sz="2800" dirty="0" smtClean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Opening</a:t>
            </a:r>
            <a:r>
              <a:rPr lang="sk-SK" altLang="en-US" sz="2800" dirty="0" smtClean="0"/>
              <a:t> of </a:t>
            </a:r>
            <a:r>
              <a:rPr lang="sk-SK" altLang="en-US" sz="2800" dirty="0" err="1" smtClean="0"/>
              <a:t>cochlea</a:t>
            </a:r>
            <a:r>
              <a:rPr lang="sk-SK" altLang="en-US" sz="2800" dirty="0" smtClean="0"/>
              <a:t> </a:t>
            </a:r>
            <a:r>
              <a:rPr lang="sk-SK" altLang="en-US" sz="2800" dirty="0"/>
              <a:t>– </a:t>
            </a:r>
            <a:r>
              <a:rPr lang="sk-SK" altLang="en-US" sz="2800" dirty="0" err="1"/>
              <a:t>scala</a:t>
            </a:r>
            <a:r>
              <a:rPr lang="sk-SK" altLang="en-US" sz="2800" dirty="0"/>
              <a:t> </a:t>
            </a:r>
            <a:r>
              <a:rPr lang="sk-SK" altLang="en-US" sz="2800" dirty="0" err="1"/>
              <a:t>tympani</a:t>
            </a:r>
            <a:r>
              <a:rPr lang="sk-SK" altLang="en-US" sz="2800" dirty="0"/>
              <a:t> </a:t>
            </a:r>
            <a:endParaRPr lang="sk-SK" altLang="en-US" sz="2800" dirty="0" smtClean="0"/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Electrode</a:t>
            </a:r>
            <a:r>
              <a:rPr lang="sk-SK" altLang="en-US" sz="2800" dirty="0" smtClean="0"/>
              <a:t> </a:t>
            </a:r>
            <a:r>
              <a:rPr lang="sk-SK" altLang="en-US" sz="2800" dirty="0" err="1" smtClean="0"/>
              <a:t>insertion</a:t>
            </a:r>
            <a:r>
              <a:rPr lang="sk-SK" alt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sk-SK" altLang="en-US" sz="2800" dirty="0" err="1" smtClean="0"/>
              <a:t>Suture</a:t>
            </a:r>
            <a:endParaRPr lang="sk-SK" altLang="en-US" sz="2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549275"/>
            <a:ext cx="7620000" cy="1143000"/>
          </a:xfrm>
        </p:spPr>
        <p:txBody>
          <a:bodyPr/>
          <a:lstStyle/>
          <a:p>
            <a:pPr algn="l" eaLnBrk="1" hangingPunct="1"/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sk-SK" altLang="sk-SK" sz="3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postlingually</a:t>
            </a:r>
            <a:r>
              <a:rPr lang="sk-SK" altLang="sk-SK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deaf</a:t>
            </a:r>
            <a:r>
              <a:rPr lang="sk-SK" altLang="sk-SK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patients</a:t>
            </a:r>
            <a:r>
              <a:rPr lang="sk-SK" altLang="sk-SK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altLang="sk-SK" sz="3200" dirty="0" smtClean="0">
                <a:latin typeface="Arial" pitchFamily="34" charset="0"/>
                <a:cs typeface="Arial" pitchFamily="34" charset="0"/>
              </a:rPr>
            </a:br>
            <a:r>
              <a:rPr lang="sk-SK" altLang="sk-SK" sz="3200" dirty="0" smtClean="0">
                <a:latin typeface="Arial" pitchFamily="34" charset="0"/>
                <a:cs typeface="Arial" pitchFamily="34" charset="0"/>
              </a:rPr>
              <a:t>Tone </a:t>
            </a:r>
            <a:r>
              <a:rPr lang="sk-SK" altLang="sk-SK" sz="3200" dirty="0" err="1" smtClean="0">
                <a:latin typeface="Arial" pitchFamily="34" charset="0"/>
                <a:cs typeface="Arial" pitchFamily="34" charset="0"/>
              </a:rPr>
              <a:t>audiometry</a:t>
            </a:r>
            <a:endParaRPr lang="sk-SK" altLang="sk-SK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185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2090738"/>
          <a:ext cx="777240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acovný hárok" r:id="rId3" imgW="3591151" imgH="1800587" progId="Excel.Sheet.8">
                  <p:embed/>
                </p:oleObj>
              </mc:Choice>
              <mc:Fallback>
                <p:oleObj name="Pracovný hárok" r:id="rId3" imgW="3591151" imgH="18005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90738"/>
                        <a:ext cx="7772400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767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314</Words>
  <Application>Microsoft Office PowerPoint</Application>
  <PresentationFormat>Prezentácia na obrazovke (4:3)</PresentationFormat>
  <Paragraphs>73</Paragraphs>
  <Slides>13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PHOTO-PAINT</vt:lpstr>
      <vt:lpstr>Pracovný hárok</vt:lpstr>
      <vt:lpstr>Deafness rehabilitation Types of deafness</vt:lpstr>
      <vt:lpstr>Deafness rehabilitation cochlear implantation</vt:lpstr>
      <vt:lpstr>Deafness rehabilitation Acquired deafness (postlingual)</vt:lpstr>
      <vt:lpstr>Cochlear implant</vt:lpstr>
      <vt:lpstr>Principle of cochlear implantation  elektric stimulation of functional acoustic nerve by electrode array inserted into the cochlea</vt:lpstr>
      <vt:lpstr>Deafness rehabilitation Candidate selection for CI</vt:lpstr>
      <vt:lpstr>Surgery</vt:lpstr>
      <vt:lpstr>Deafness rehabilitation Surgery</vt:lpstr>
      <vt:lpstr>Results in postlingually deaf patients Tone audiometry</vt:lpstr>
      <vt:lpstr>Results in postlingually deaf patients Speech audiometry</vt:lpstr>
      <vt:lpstr>Bilateralna cochlear implantation</vt:lpstr>
      <vt:lpstr>Deafness rehabilitation rehab</vt:lpstr>
      <vt:lpstr>Deafness rehabilitation Cochlear implantation – results</vt:lpstr>
    </vt:vector>
  </TitlesOfParts>
  <Company>I ORL klinika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rehabilitácie hluchoty Typy hluchoty</dc:title>
  <dc:creator>Profant Milan</dc:creator>
  <cp:lastModifiedBy>Milan Profant</cp:lastModifiedBy>
  <cp:revision>9</cp:revision>
  <dcterms:created xsi:type="dcterms:W3CDTF">2005-02-06T20:38:55Z</dcterms:created>
  <dcterms:modified xsi:type="dcterms:W3CDTF">2021-04-20T08:17:49Z</dcterms:modified>
</cp:coreProperties>
</file>